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351" r:id="rId3"/>
    <p:sldId id="373" r:id="rId4"/>
    <p:sldId id="355" r:id="rId5"/>
    <p:sldId id="356" r:id="rId6"/>
    <p:sldId id="358" r:id="rId7"/>
    <p:sldId id="357" r:id="rId8"/>
    <p:sldId id="359" r:id="rId9"/>
    <p:sldId id="383" r:id="rId10"/>
    <p:sldId id="382" r:id="rId11"/>
    <p:sldId id="374" r:id="rId12"/>
    <p:sldId id="362" r:id="rId13"/>
    <p:sldId id="366" r:id="rId14"/>
    <p:sldId id="367" r:id="rId15"/>
    <p:sldId id="363" r:id="rId16"/>
    <p:sldId id="368" r:id="rId17"/>
    <p:sldId id="365" r:id="rId18"/>
    <p:sldId id="364" r:id="rId19"/>
    <p:sldId id="369" r:id="rId20"/>
    <p:sldId id="372" r:id="rId21"/>
    <p:sldId id="375" r:id="rId22"/>
    <p:sldId id="370" r:id="rId23"/>
    <p:sldId id="378" r:id="rId24"/>
    <p:sldId id="379" r:id="rId25"/>
    <p:sldId id="376" r:id="rId26"/>
    <p:sldId id="377" r:id="rId27"/>
    <p:sldId id="380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(NO Intro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1954"/>
            <a:ext cx="12192000" cy="5647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10" tIns="40303" rIns="80610" bIns="40303" rtlCol="0" anchor="ctr"/>
          <a:lstStyle/>
          <a:p>
            <a:pPr algn="ctr"/>
            <a:endParaRPr lang="en-US" sz="1765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911954"/>
            <a:ext cx="12192000" cy="0"/>
          </a:xfrm>
          <a:prstGeom prst="line">
            <a:avLst/>
          </a:prstGeom>
          <a:ln w="9525">
            <a:solidFill>
              <a:srgbClr val="CA00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4719" y="133249"/>
            <a:ext cx="9608978" cy="711470"/>
          </a:xfrm>
          <a:prstGeom prst="rect">
            <a:avLst/>
          </a:prstGeom>
        </p:spPr>
        <p:txBody>
          <a:bodyPr lIns="0" tIns="45677" rIns="91358" bIns="45677" anchor="b" anchorCtr="0"/>
          <a:lstStyle>
            <a:lvl1pPr marL="0" indent="0">
              <a:spcBef>
                <a:spcPts val="265"/>
              </a:spcBef>
              <a:buNone/>
              <a:defRPr sz="2471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2030">
                <a:latin typeface="Myriad Pro" pitchFamily="34" charset="0"/>
              </a:defRPr>
            </a:lvl2pPr>
            <a:lvl3pPr>
              <a:buNone/>
              <a:defRPr sz="2030">
                <a:latin typeface="Myriad Pro" pitchFamily="34" charset="0"/>
              </a:defRPr>
            </a:lvl3pPr>
            <a:lvl4pPr>
              <a:buNone/>
              <a:defRPr sz="2030">
                <a:latin typeface="Myriad Pro" pitchFamily="34" charset="0"/>
              </a:defRPr>
            </a:lvl4pPr>
            <a:lvl5pPr>
              <a:buNone/>
              <a:defRPr sz="2030">
                <a:latin typeface="Myriad Pro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24715" y="1158895"/>
            <a:ext cx="11032466" cy="5096348"/>
          </a:xfrm>
          <a:prstGeom prst="rect">
            <a:avLst/>
          </a:prstGeom>
        </p:spPr>
        <p:txBody>
          <a:bodyPr lIns="0" tIns="45677" rIns="91358" bIns="45677">
            <a:normAutofit/>
          </a:bodyPr>
          <a:lstStyle>
            <a:lvl1pPr marL="205920" indent="-205920">
              <a:lnSpc>
                <a:spcPct val="120000"/>
              </a:lnSpc>
              <a:spcBef>
                <a:spcPts val="1059"/>
              </a:spcBef>
              <a:buClrTx/>
              <a:defRPr sz="2118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609353" indent="-205920">
              <a:lnSpc>
                <a:spcPct val="110000"/>
              </a:lnSpc>
              <a:spcBef>
                <a:spcPts val="529"/>
              </a:spcBef>
              <a:buClrTx/>
              <a:buFont typeface="Myriad Pro" pitchFamily="34" charset="0"/>
              <a:buChar char="−"/>
              <a:defRPr sz="1765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12786" indent="-205920">
              <a:lnSpc>
                <a:spcPct val="110000"/>
              </a:lnSpc>
              <a:spcBef>
                <a:spcPts val="529"/>
              </a:spcBef>
              <a:buClrTx/>
              <a:defRPr sz="1588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235">
                <a:latin typeface="Myriad Pro" pitchFamily="34" charset="0"/>
              </a:defRPr>
            </a:lvl4pPr>
            <a:lvl5pPr>
              <a:defRPr sz="1235">
                <a:latin typeface="Myriad Pro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412" y="163357"/>
            <a:ext cx="968464" cy="672961"/>
          </a:xfrm>
          <a:prstGeom prst="rect">
            <a:avLst/>
          </a:prstGeom>
        </p:spPr>
      </p:pic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50605" y="6404893"/>
            <a:ext cx="431709" cy="365592"/>
          </a:xfrm>
          <a:prstGeom prst="rect">
            <a:avLst/>
          </a:prstGeom>
        </p:spPr>
        <p:txBody>
          <a:bodyPr vert="horz" lIns="0" tIns="45677" rIns="91358" bIns="45677" rtlCol="0" anchor="ctr"/>
          <a:lstStyle>
            <a:lvl1pPr algn="l"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EABFC1B6-BF3B-4F93-BBF8-3D312552F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543204" y="6467355"/>
            <a:ext cx="1056416" cy="230793"/>
          </a:xfrm>
          <a:prstGeom prst="rect">
            <a:avLst/>
          </a:prstGeom>
          <a:noFill/>
        </p:spPr>
        <p:txBody>
          <a:bodyPr wrap="square" lIns="0" tIns="40303" rIns="80610" bIns="40303" rtlCol="0">
            <a:spAutoFit/>
          </a:bodyPr>
          <a:lstStyle/>
          <a:p>
            <a:pPr>
              <a:tabLst>
                <a:tab pos="813110" algn="l"/>
              </a:tabLst>
            </a:pPr>
            <a:r>
              <a:rPr lang="en-US" sz="97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                  </a:t>
            </a:r>
            <a:r>
              <a:rPr lang="en-US" sz="971" dirty="0">
                <a:solidFill>
                  <a:schemeClr val="tx1"/>
                </a:solidFill>
                <a:latin typeface="+mj-lt"/>
              </a:rPr>
              <a:t>Slide   </a:t>
            </a:r>
            <a:r>
              <a:rPr lang="en-US" sz="971" b="1" dirty="0">
                <a:solidFill>
                  <a:schemeClr val="tx1"/>
                </a:solidFill>
                <a:latin typeface="Myriad Pro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7095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T8E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1231 and Recapture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5920" y="965200"/>
            <a:ext cx="11281261" cy="5290043"/>
          </a:xfrm>
        </p:spPr>
        <p:txBody>
          <a:bodyPr/>
          <a:lstStyle/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1231 Lookback 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Must look back 5 years and “recapture” ordinary losses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Doesn’t mean loss is “unwound” but rather the character of this gain will be ordinary not capital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Year 1: Bill sells Assets A and B and generates $5,000 ordinary loss under 1231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Year 2: Bill sells Assets C and D and generates $5,700 capital gain under 1231 except…</a:t>
            </a:r>
          </a:p>
          <a:p>
            <a:pPr marL="1048927" lvl="2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Lookback rule says lookback 5 years</a:t>
            </a:r>
          </a:p>
          <a:p>
            <a:pPr marL="1048927" lvl="2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Any 1231 ordinary losses unrecaptured previously?</a:t>
            </a:r>
          </a:p>
          <a:p>
            <a:pPr marL="1607938" lvl="3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 err="1"/>
              <a:t>Recharacterize</a:t>
            </a:r>
            <a:r>
              <a:rPr lang="en-US" dirty="0"/>
              <a:t> the gain as ordinary</a:t>
            </a:r>
          </a:p>
          <a:p>
            <a:pPr marL="1048927" lvl="2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Bill has a $5,000 ordinary gain and a $700 capital gain  BUT total gain amount is same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13314"/>
              </p:ext>
            </p:extLst>
          </p:nvPr>
        </p:nvGraphicFramePr>
        <p:xfrm>
          <a:off x="1792941" y="2196950"/>
          <a:ext cx="7079876" cy="162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FMV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Gain/(Loss)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</a:t>
                      </a:r>
                      <a:r>
                        <a:rPr lang="en-US" sz="1600" baseline="0" dirty="0"/>
                        <a:t> A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B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($3,000)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C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1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C7A70C6-78C2-46C4-8B96-BA2978D978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F95895-AB9F-4B27-9EB7-B4F4659CD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Learn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3B39DB-A6EE-4610-93A1-9508DE281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231F7-F977-4A3F-92D1-A2B0CA67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2F461A-7E31-4016-B0CC-10338F72D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1231 summary example</a:t>
            </a:r>
          </a:p>
          <a:p>
            <a:pPr lvl="1"/>
            <a:r>
              <a:rPr lang="en-US" dirty="0"/>
              <a:t>Luigi operates a parking lot business and has the following business property sales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Determine Luigi’s recognized gain/loss and the character.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7345FD-FF06-429A-BEAF-4BAB1DB2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06675E-0422-4D86-8B48-4B784FDC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6E987B6-1631-4793-985B-A845AA9BE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2000"/>
              </p:ext>
            </p:extLst>
          </p:nvPr>
        </p:nvGraphicFramePr>
        <p:xfrm>
          <a:off x="1940560" y="3249506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2384153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7364961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9495453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7339822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659219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Realized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638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 01,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4,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50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 22,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17,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49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 12,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17,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23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F83E24-C3C7-4066-AAE5-ACC04CF0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820550-FFC7-4C28-AE10-F49CA73F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178561"/>
            <a:ext cx="11054080" cy="434554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2017 sale results in a loss of $10,000</a:t>
            </a:r>
          </a:p>
          <a:p>
            <a:pPr lvl="1"/>
            <a:r>
              <a:rPr lang="en-US" sz="2400" dirty="0"/>
              <a:t>Character: It’s 1231 property so ordinary loss</a:t>
            </a:r>
          </a:p>
          <a:p>
            <a:r>
              <a:rPr lang="en-US" sz="2800" dirty="0"/>
              <a:t>2018 sales result in one gain of $5,000 and one gain of $10,000</a:t>
            </a:r>
          </a:p>
          <a:p>
            <a:pPr lvl="1"/>
            <a:r>
              <a:rPr lang="en-US" sz="2400" dirty="0"/>
              <a:t>Character: Land #3 is NOT 1231 property (held less than 1 year) so ordinary gain</a:t>
            </a:r>
          </a:p>
          <a:p>
            <a:pPr lvl="1"/>
            <a:r>
              <a:rPr lang="en-US" sz="2400" dirty="0"/>
              <a:t>Land #2 is 1231 property but requires 1231 lookback to recharacterize $5,000 gain as ordinary gain</a:t>
            </a:r>
          </a:p>
          <a:p>
            <a:pPr lvl="2"/>
            <a:r>
              <a:rPr lang="en-US" sz="2000" dirty="0"/>
              <a:t>Result in 2018 is $15,000 ordinary gain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E17F08-DA40-44F5-8AA6-F803B0D8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26F8EB-BCDE-406D-BEE0-CE3CEDB3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09E7A91-3EC6-43EC-B452-63D4C2155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546970"/>
              </p:ext>
            </p:extLst>
          </p:nvPr>
        </p:nvGraphicFramePr>
        <p:xfrm>
          <a:off x="609598" y="1151011"/>
          <a:ext cx="1030663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773">
                  <a:extLst>
                    <a:ext uri="{9D8B030D-6E8A-4147-A177-3AD203B41FA5}">
                      <a16:colId xmlns:a16="http://schemas.microsoft.com/office/drawing/2014/main" xmlns="" val="1238415343"/>
                    </a:ext>
                  </a:extLst>
                </a:gridCol>
                <a:gridCol w="1717773">
                  <a:extLst>
                    <a:ext uri="{9D8B030D-6E8A-4147-A177-3AD203B41FA5}">
                      <a16:colId xmlns:a16="http://schemas.microsoft.com/office/drawing/2014/main" xmlns="" val="736496121"/>
                    </a:ext>
                  </a:extLst>
                </a:gridCol>
                <a:gridCol w="1717773">
                  <a:extLst>
                    <a:ext uri="{9D8B030D-6E8A-4147-A177-3AD203B41FA5}">
                      <a16:colId xmlns:a16="http://schemas.microsoft.com/office/drawing/2014/main" xmlns="" val="1949545321"/>
                    </a:ext>
                  </a:extLst>
                </a:gridCol>
                <a:gridCol w="1717773">
                  <a:extLst>
                    <a:ext uri="{9D8B030D-6E8A-4147-A177-3AD203B41FA5}">
                      <a16:colId xmlns:a16="http://schemas.microsoft.com/office/drawing/2014/main" xmlns="" val="2733982224"/>
                    </a:ext>
                  </a:extLst>
                </a:gridCol>
                <a:gridCol w="1717773">
                  <a:extLst>
                    <a:ext uri="{9D8B030D-6E8A-4147-A177-3AD203B41FA5}">
                      <a16:colId xmlns:a16="http://schemas.microsoft.com/office/drawing/2014/main" xmlns="" val="2659219445"/>
                    </a:ext>
                  </a:extLst>
                </a:gridCol>
                <a:gridCol w="1717773">
                  <a:extLst>
                    <a:ext uri="{9D8B030D-6E8A-4147-A177-3AD203B41FA5}">
                      <a16:colId xmlns:a16="http://schemas.microsoft.com/office/drawing/2014/main" xmlns="" val="1532200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Gain/(Loss)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638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 01,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4,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50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 22,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17,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749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Land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 12,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17,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23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0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A01BF-72F6-4181-BCCA-A9FB19A0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C1123-2BB5-4AD3-9691-2133B6E99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44880"/>
            <a:ext cx="11673840" cy="4579229"/>
          </a:xfrm>
        </p:spPr>
        <p:txBody>
          <a:bodyPr/>
          <a:lstStyle/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Lola owns a business asset that she placed in service 6 years ago.  The original basis was $50,000.  It is now almost fully depreciated (basis=$5,000) and she is going to sell it for $10,000.  This is her only asset sale this year (no 1231 lookback)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History:  Lola has taken $45,000 of ordinary deductions for depreciation on the asset for the past 6 years</a:t>
            </a:r>
          </a:p>
          <a:p>
            <a:pPr marL="1147763" lvl="2" indent="-233363" defTabSz="101787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Assume Lola has a 35% marginal tax rate, she will have tax savings of $15,750 ($45,000 x 35%)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This is 1231 property and so the gain will be characterized as a capital gain</a:t>
            </a:r>
          </a:p>
          <a:p>
            <a:pPr marL="1147763" lvl="2" indent="-233363" defTabSz="1017871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Her cap gain rate is 15% so the gain will be taxed at 15% of $750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Is it possible that the reason that she had any gain at all is because she “over-depreciated” the asset?</a:t>
            </a:r>
          </a:p>
          <a:p>
            <a:pPr marL="822960" lvl="2" indent="-233363" defTabSz="1017871">
              <a:lnSpc>
                <a:spcPct val="110000"/>
              </a:lnSpc>
              <a:spcBef>
                <a:spcPts val="370"/>
              </a:spcBef>
              <a:buClr>
                <a:srgbClr val="007899">
                  <a:tint val="60000"/>
                </a:srgb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Cost of $50,000 minus Cost recovery of $45,000 leaving Adjusted basis of $5,000</a:t>
            </a:r>
          </a:p>
          <a:p>
            <a:pPr marL="822960" lvl="2" indent="-233363" defTabSz="1017871">
              <a:lnSpc>
                <a:spcPct val="110000"/>
              </a:lnSpc>
              <a:spcBef>
                <a:spcPts val="370"/>
              </a:spcBef>
              <a:buClr>
                <a:srgbClr val="007899">
                  <a:tint val="60000"/>
                </a:srgb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FMV=$10,000</a:t>
            </a:r>
          </a:p>
          <a:p>
            <a:pPr marL="822960" lvl="2" indent="-233363" defTabSz="1017871">
              <a:lnSpc>
                <a:spcPct val="110000"/>
              </a:lnSpc>
              <a:spcBef>
                <a:spcPts val="370"/>
              </a:spcBef>
              <a:buClr>
                <a:srgbClr val="007899">
                  <a:tint val="60000"/>
                </a:srgb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Really didn’t Lola just over-recover her costs?</a:t>
            </a:r>
          </a:p>
          <a:p>
            <a:pPr marL="822960" lvl="2" indent="-233363" defTabSz="1017871">
              <a:lnSpc>
                <a:spcPct val="110000"/>
              </a:lnSpc>
              <a:spcBef>
                <a:spcPts val="370"/>
              </a:spcBef>
              <a:buClr>
                <a:srgbClr val="007899">
                  <a:tint val="60000"/>
                </a:srgbClr>
              </a:buClr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Should there be a tax break for that?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EAC54F-18BA-4A6C-8D14-BFC4CF39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6F43C6-411E-47B1-B1EA-BDF343CF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3D021-CB4C-4035-A078-1EAB9138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EC78D-7792-4085-B546-79F1096FE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209041"/>
            <a:ext cx="11064240" cy="4315068"/>
          </a:xfrm>
        </p:spPr>
        <p:txBody>
          <a:bodyPr/>
          <a:lstStyle/>
          <a:p>
            <a:r>
              <a:rPr lang="en-US" dirty="0"/>
              <a:t>§1245 Property</a:t>
            </a:r>
          </a:p>
          <a:p>
            <a:pPr lvl="1"/>
            <a:r>
              <a:rPr lang="en-US" i="1" u="sng" dirty="0"/>
              <a:t>Personal property </a:t>
            </a:r>
            <a:r>
              <a:rPr lang="en-US" dirty="0"/>
              <a:t>and amortizable intangible assets are §1245 assets</a:t>
            </a:r>
          </a:p>
          <a:p>
            <a:pPr lvl="1"/>
            <a:r>
              <a:rPr lang="en-US" dirty="0"/>
              <a:t>The lesser of </a:t>
            </a:r>
          </a:p>
          <a:p>
            <a:pPr lvl="2"/>
            <a:r>
              <a:rPr lang="en-US" dirty="0"/>
              <a:t>gain recognized or</a:t>
            </a:r>
          </a:p>
          <a:p>
            <a:pPr lvl="2"/>
            <a:r>
              <a:rPr lang="en-US" dirty="0"/>
              <a:t>accumulated depreciation </a:t>
            </a:r>
          </a:p>
          <a:p>
            <a:pPr lvl="1"/>
            <a:r>
              <a:rPr lang="en-US" dirty="0"/>
              <a:t>is recaptured  (characterized) as ordinary income under §1245</a:t>
            </a:r>
          </a:p>
          <a:p>
            <a:pPr lvl="1"/>
            <a:r>
              <a:rPr lang="en-US" dirty="0"/>
              <a:t>Any remaining gain is §1231 gain</a:t>
            </a:r>
          </a:p>
          <a:p>
            <a:pPr lvl="1"/>
            <a:r>
              <a:rPr lang="en-US" dirty="0"/>
              <a:t>There is no depreciation recapture on assets sold at a loss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BC734A-C218-47C4-AEAD-B031626D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F764DB-3BF5-4973-8899-382FF2E1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Another way of thinking about this is to say treat the gain as ordinary for the lesser of the gain amount of depreciation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87824" y="2218765"/>
          <a:ext cx="8827992" cy="2925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9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61"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A-B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Realized/Recognized gain/(loss)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$50,000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Depreciation taken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8669">
                <a:tc>
                  <a:txBody>
                    <a:bodyPr/>
                    <a:lstStyle/>
                    <a:p>
                      <a:r>
                        <a:rPr lang="en-US" sz="1600" dirty="0"/>
                        <a:t>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Lesser of D or C (for gains only)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Recapture Ordinary Character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F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C-E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1231 Character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50640" y="2218765"/>
            <a:ext cx="3765176" cy="28911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41" tIns="40341" rIns="40341" bIns="40341" numCol="1" spcCol="1270" rtlCol="0" anchor="t" anchorCtr="0">
            <a:noAutofit/>
          </a:bodyPr>
          <a:lstStyle/>
          <a:p>
            <a:pPr defTabSz="4706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204518" algn="l"/>
              </a:tabLst>
            </a:pPr>
            <a:endParaRPr lang="en-US" sz="1059" b="1" dirty="0"/>
          </a:p>
        </p:txBody>
      </p:sp>
      <p:sp>
        <p:nvSpPr>
          <p:cNvPr id="7" name="Rectangle 6"/>
          <p:cNvSpPr/>
          <p:nvPr/>
        </p:nvSpPr>
        <p:spPr>
          <a:xfrm>
            <a:off x="7502335" y="2218765"/>
            <a:ext cx="2490507" cy="28911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41" tIns="40341" rIns="40341" bIns="40341" numCol="1" spcCol="1270" rtlCol="0" anchor="t" anchorCtr="0">
            <a:noAutofit/>
          </a:bodyPr>
          <a:lstStyle/>
          <a:p>
            <a:pPr defTabSz="4706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204518" algn="l"/>
              </a:tabLst>
            </a:pPr>
            <a:endParaRPr lang="en-US" sz="1059" b="1" dirty="0"/>
          </a:p>
        </p:txBody>
      </p:sp>
      <p:sp>
        <p:nvSpPr>
          <p:cNvPr id="8" name="Rectangle 7"/>
          <p:cNvSpPr/>
          <p:nvPr/>
        </p:nvSpPr>
        <p:spPr>
          <a:xfrm>
            <a:off x="8770563" y="2218765"/>
            <a:ext cx="1245253" cy="28911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341" tIns="40341" rIns="40341" bIns="40341" numCol="1" spcCol="1270" rtlCol="0" anchor="t" anchorCtr="0">
            <a:noAutofit/>
          </a:bodyPr>
          <a:lstStyle/>
          <a:p>
            <a:pPr defTabSz="47067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204518" algn="l"/>
              </a:tabLst>
            </a:pPr>
            <a:endParaRPr lang="en-US" sz="1059" b="1" dirty="0"/>
          </a:p>
        </p:txBody>
      </p:sp>
    </p:spTree>
    <p:extLst>
      <p:ext uri="{BB962C8B-B14F-4D97-AF65-F5344CB8AC3E}">
        <p14:creationId xmlns:p14="http://schemas.microsoft.com/office/powerpoint/2010/main" val="14935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B500B-2C5A-4EEF-83C8-6630D979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14AA8-98EA-4E19-8DA7-5E7262408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When taxpayers sell or dispose of §1245 property, they encounter one of the following three scenarios of gain or loss</a:t>
            </a:r>
          </a:p>
          <a:p>
            <a:pPr lvl="1"/>
            <a:r>
              <a:rPr lang="en-US" sz="2400" dirty="0"/>
              <a:t>recognize a gain created solely through depreciation deductions</a:t>
            </a:r>
          </a:p>
          <a:p>
            <a:pPr lvl="1"/>
            <a:r>
              <a:rPr lang="en-US" sz="2400" dirty="0"/>
              <a:t>recognize a gain created through both depreciation deductions and actual asset appreciation</a:t>
            </a:r>
          </a:p>
          <a:p>
            <a:pPr lvl="1"/>
            <a:r>
              <a:rPr lang="en-US" sz="2400" dirty="0"/>
              <a:t>recognize a loss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22238B-8D13-42F7-9DF8-8B765C9A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2816CB-F994-42F9-ABB9-F0876E0F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BEF6F-7058-4EC9-A93A-DDD0C28B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8486B-3059-410A-A7BF-5FC58693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of 1231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09DA60-364F-451C-8F8F-17C3CB2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7DD7E5-D6EF-46CD-AA77-67C08797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017C524-7F68-4B68-B5FF-2DA5F3B72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1681480" y="2476146"/>
            <a:ext cx="8229600" cy="32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52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65CA5-C6DE-4002-82DF-1B9EFFB6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353524-0A54-4C83-8DA0-CE657CAF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§1245 covers personal property…what about </a:t>
            </a:r>
            <a:r>
              <a:rPr lang="en-US" i="1" u="sng" dirty="0"/>
              <a:t>real</a:t>
            </a:r>
            <a:r>
              <a:rPr lang="en-US" dirty="0"/>
              <a:t> property?</a:t>
            </a:r>
          </a:p>
          <a:p>
            <a:pPr lvl="1"/>
            <a:r>
              <a:rPr lang="en-US" sz="2400" dirty="0"/>
              <a:t>Depreciable real property (an office building or a warehouse), sold at a gain is subject to recapture called “§1250 depreciation recapture”</a:t>
            </a:r>
          </a:p>
          <a:p>
            <a:pPr lvl="1"/>
            <a:r>
              <a:rPr lang="en-US" sz="2400" dirty="0"/>
              <a:t>A modified version of the recapture rules called §291 depreciation recapture applies to corporations but not to other types of taxpayers</a:t>
            </a:r>
          </a:p>
          <a:p>
            <a:pPr lvl="2"/>
            <a:r>
              <a:rPr lang="en-US" sz="2100" dirty="0"/>
              <a:t>§291, corporations selling depreciable real property recapture as ordinary income 20 percent of the lesser of the recognized gain or the accumulated depreciation</a:t>
            </a:r>
          </a:p>
          <a:p>
            <a:r>
              <a:rPr lang="en-US" dirty="0"/>
              <a:t>Before we move on – remember recapture affects the character not the amount of the gain!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8BE632-3E45-4B6F-A2F9-06C52135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6A13E-FA37-42FB-9F77-7A58E0F3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622B7-F523-41B2-AA5A-DAA37372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62781C-1BFB-4941-B45B-C9DC5A35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863601"/>
            <a:ext cx="11795759" cy="4660508"/>
          </a:xfrm>
        </p:spPr>
        <p:txBody>
          <a:bodyPr/>
          <a:lstStyle/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This is a tough area of the tax code to get your hands around so expect a long video</a:t>
            </a: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Lots of “iterations” so be sure and understand the context of the problem so you can connect the solution to the appropriate facts</a:t>
            </a: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The Code sections that cover the character of a gain or loss do not affect the amount of the recognized gain or loss ONLY its </a:t>
            </a:r>
            <a:r>
              <a:rPr lang="en-US" sz="2400" i="1" u="sng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character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13A9C1-2411-4291-96FC-EA22B670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0B359C-6B8D-4E34-A782-3AEBFCE5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1998B0-03C1-40AE-976F-B7F31C60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848B3E-1460-4F53-B5B7-3EEF376C3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it placeholder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51E198-F539-4BA5-8E7B-64A0478E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4902BA-8B05-4383-9CDD-ACCE8D16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06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However, Congress loves real estate</a:t>
            </a:r>
          </a:p>
          <a:p>
            <a:pPr lvl="1"/>
            <a:r>
              <a:rPr lang="en-US" dirty="0"/>
              <a:t>Only required to recapture (re-characterize) capital gain as ordinary gain to the extent is relates to </a:t>
            </a:r>
            <a:r>
              <a:rPr lang="en-US" i="1" u="sng" dirty="0"/>
              <a:t>ACCELERATED</a:t>
            </a:r>
            <a:r>
              <a:rPr lang="en-US" dirty="0"/>
              <a:t> depreciation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do these tables have in common?</a:t>
            </a:r>
          </a:p>
          <a:p>
            <a:pPr lvl="2"/>
            <a:r>
              <a:rPr lang="en-US" dirty="0"/>
              <a:t>Only STRAIGHT LINE depreciation</a:t>
            </a:r>
          </a:p>
          <a:p>
            <a:pPr lvl="1"/>
            <a:r>
              <a:rPr lang="en-US" dirty="0" err="1"/>
              <a:t>Wohoo</a:t>
            </a:r>
            <a:r>
              <a:rPr lang="en-US" dirty="0"/>
              <a:t>!  No such thing as 1250 recapture since 1981!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94405"/>
            <a:ext cx="8367967" cy="121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41" y="3769380"/>
            <a:ext cx="7866529" cy="92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97420-8C42-4B07-8D28-DEBB639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948C0C-AF91-4878-8C43-ED0519EA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not out of the woods</a:t>
            </a:r>
          </a:p>
          <a:p>
            <a:pPr lvl="1"/>
            <a:r>
              <a:rPr lang="en-US" dirty="0"/>
              <a:t>If an individual sells real business property at a gain</a:t>
            </a:r>
          </a:p>
          <a:p>
            <a:pPr lvl="2"/>
            <a:r>
              <a:rPr lang="en-US" dirty="0"/>
              <a:t>The unrecaptured depreciation is treated as LTCG but is taxed at a 25% rate</a:t>
            </a:r>
          </a:p>
          <a:p>
            <a:pPr lvl="1"/>
            <a:r>
              <a:rPr lang="en-US" dirty="0"/>
              <a:t>If a corporation sells the real business property at a gain</a:t>
            </a:r>
          </a:p>
          <a:p>
            <a:pPr lvl="2"/>
            <a:r>
              <a:rPr lang="en-US" dirty="0"/>
              <a:t>20% of the unrecaptured depreciation is treated as ordinary and the rest stays a 1231 LTCG</a:t>
            </a:r>
          </a:p>
          <a:p>
            <a:r>
              <a:rPr lang="en-US" dirty="0"/>
              <a:t>Go ahead, look up “unrecaptured.”  Its not really a word as far as I am concerned!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DBAEB1-74A5-4202-80EF-672D7B44B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5563C4F-40B4-428B-8610-660706C9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80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Re-do on Lola except REAL property (Lola is an individual)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only difference is the treatment of the recapture – everything else is the same as personal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25706" y="1748118"/>
          <a:ext cx="8827992" cy="2925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9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61"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A-B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Realized/Recognized gain/(loss)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$50,000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Depreciation taken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8669">
                <a:tc>
                  <a:txBody>
                    <a:bodyPr/>
                    <a:lstStyle/>
                    <a:p>
                      <a:r>
                        <a:rPr lang="en-US" sz="1600" dirty="0"/>
                        <a:t>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Lesser of D or C (for gains only)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Unrecaptured</a:t>
                      </a:r>
                      <a:r>
                        <a:rPr lang="en-US" sz="1600" baseline="0" dirty="0"/>
                        <a:t> 1250 (25%)</a:t>
                      </a:r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F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C-E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1231 Character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3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Re-do on Lola except REAL property (Lola is a corporation)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72979"/>
              </p:ext>
            </p:extLst>
          </p:nvPr>
        </p:nvGraphicFramePr>
        <p:xfrm>
          <a:off x="1725706" y="1748118"/>
          <a:ext cx="8827992" cy="335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9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33" marB="4033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$40,000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61"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A-B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Realized/Recognized gain/(loss)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$50,000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Depreciation taken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8669">
                <a:tc>
                  <a:txBody>
                    <a:bodyPr/>
                    <a:lstStyle/>
                    <a:p>
                      <a:r>
                        <a:rPr lang="en-US" sz="1600" dirty="0"/>
                        <a:t>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Lesser of D or C (for gains only)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Recapture under 1245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$45,000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33" marB="40333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711">
                <a:tc>
                  <a:txBody>
                    <a:bodyPr/>
                    <a:lstStyle/>
                    <a:p>
                      <a:r>
                        <a:rPr lang="en-US" sz="1600" dirty="0"/>
                        <a:t>F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20% of E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291 treated as ordinary 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$7,000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$9,000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149">
                <a:tc>
                  <a:txBody>
                    <a:bodyPr/>
                    <a:lstStyle/>
                    <a:p>
                      <a:r>
                        <a:rPr lang="en-US" sz="1600" dirty="0"/>
                        <a:t>F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C-F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1231 Character</a:t>
                      </a:r>
                    </a:p>
                  </a:txBody>
                  <a:tcPr marL="104887" marR="104887" marT="40333" marB="40333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$28,000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$41,000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33" marB="40333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15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F48B7-E681-4199-988E-0632A636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C94F2F-D4F3-4F37-B134-45E65951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important to note about the total amount of gain or loss in all of the examples we just completed?</a:t>
            </a:r>
          </a:p>
          <a:p>
            <a:pPr lvl="1"/>
            <a:r>
              <a:rPr lang="en-US" dirty="0"/>
              <a:t>It was NOT changed by the recapture rules – only the character changed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D2F79-8B56-4551-9F23-47D84C12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48948C-EC20-4391-8D16-10A9F24B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3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78FC1-DAF7-4D8F-A9A4-D32AF8522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096B8-481F-4DD5-AF45-9CFB38CB1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ACF949-36D6-437A-A7CD-3110D919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E4096A-0348-4977-8935-4C94AD70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70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E7743-E936-4BC6-A271-6797A74F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21355-DFD9-4F10-B417-F92C9E7D6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Whew – that was exhausting and this video is long enough already.</a:t>
            </a:r>
          </a:p>
          <a:p>
            <a:pPr lvl="1"/>
            <a:r>
              <a:rPr lang="en-US" dirty="0"/>
              <a:t>Great comprehensive example in textbook on pp. 229-230 and look at the flowchart on p. 231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307D03-1BFF-40AC-B771-3815B255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BFF075-C98B-4A8B-A7CA-3481F413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21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T8E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092247-F82F-43AE-BEB1-1A078652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E4513D-73EA-4505-8E86-A954C1882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it placeholder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2541D-6903-435E-84FC-453D6F9C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270AF7-FC6E-484D-AF10-0B1954A4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F6E83E-906B-4193-B28E-E885AB8C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3B6C9F-DDEE-410B-BD33-CBF11BD3A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this…..not </a:t>
            </a:r>
            <a:r>
              <a:rPr lang="en-US" dirty="0" err="1"/>
              <a:t>not</a:t>
            </a:r>
            <a:r>
              <a:rPr lang="en-US" dirty="0"/>
              <a:t> a capital asset</a:t>
            </a:r>
          </a:p>
          <a:p>
            <a:r>
              <a:rPr lang="en-US" sz="2400" dirty="0"/>
              <a:t>Capital Assets  - </a:t>
            </a:r>
            <a:r>
              <a:rPr lang="en-US" sz="2000" dirty="0"/>
              <a:t>Anything that is not </a:t>
            </a:r>
            <a:r>
              <a:rPr lang="en-US" sz="2000" dirty="0" err="1"/>
              <a:t>NOT</a:t>
            </a:r>
            <a:r>
              <a:rPr lang="en-US" sz="2000" dirty="0"/>
              <a:t> a capital asset (yup, double-negative)</a:t>
            </a:r>
          </a:p>
          <a:p>
            <a:endParaRPr lang="en-US" sz="18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344487" lvl="1" indent="0" defTabSz="1017871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(2) Trade or business property </a:t>
            </a:r>
          </a:p>
          <a:p>
            <a:r>
              <a:rPr lang="en-US" dirty="0"/>
              <a:t>Property used in a trade or business is NOT a capital asset</a:t>
            </a:r>
          </a:p>
          <a:p>
            <a:pPr lvl="1"/>
            <a:r>
              <a:rPr lang="en-US" dirty="0"/>
              <a:t>Which, of course, that it is an ordinary asset</a:t>
            </a:r>
          </a:p>
          <a:p>
            <a:pPr lvl="1"/>
            <a:r>
              <a:rPr lang="en-US" dirty="0"/>
              <a:t>Which means that sales of trade or business property produce ordinary gains and losses….or do they?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8599C5-538A-488F-AB93-D3EB78CF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EDB58C-B7ED-4D19-998A-B8CF7269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789C9-A338-4C99-90AF-CA7A0251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884E42-2D09-4884-BCA5-999ABFFE1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1231</a:t>
            </a:r>
          </a:p>
          <a:p>
            <a:pPr lvl="1"/>
            <a:r>
              <a:rPr lang="en-US" dirty="0"/>
              <a:t>Net all gains and losses from sales of 1231 property</a:t>
            </a:r>
          </a:p>
          <a:p>
            <a:pPr lvl="2"/>
            <a:r>
              <a:rPr lang="en-US" dirty="0"/>
              <a:t>If a gain: capital gain</a:t>
            </a:r>
          </a:p>
          <a:p>
            <a:pPr lvl="2"/>
            <a:r>
              <a:rPr lang="en-US" dirty="0"/>
              <a:t>If a loss: ordinary loss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164BC1-C978-448E-859C-05C6167E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B3A2D72-12FC-4711-90D4-D767A219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1C6F7-277E-41F4-AC50-B192438D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D0C09A-D3E9-44A8-85C7-8976BBB26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35F4DB-0ED0-47D1-87F4-09405FEF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FE1556-9E5C-4C05-A5D3-8D12AC6D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A0BA475-E4C7-4E69-95E8-293039BA0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086591"/>
              </p:ext>
            </p:extLst>
          </p:nvPr>
        </p:nvGraphicFramePr>
        <p:xfrm>
          <a:off x="358922" y="1090661"/>
          <a:ext cx="1102027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828">
                  <a:extLst>
                    <a:ext uri="{9D8B030D-6E8A-4147-A177-3AD203B41FA5}">
                      <a16:colId xmlns:a16="http://schemas.microsoft.com/office/drawing/2014/main" xmlns="" val="1671523416"/>
                    </a:ext>
                  </a:extLst>
                </a:gridCol>
                <a:gridCol w="2093734">
                  <a:extLst>
                    <a:ext uri="{9D8B030D-6E8A-4147-A177-3AD203B41FA5}">
                      <a16:colId xmlns:a16="http://schemas.microsoft.com/office/drawing/2014/main" xmlns="" val="3741188464"/>
                    </a:ext>
                  </a:extLst>
                </a:gridCol>
                <a:gridCol w="2146572">
                  <a:extLst>
                    <a:ext uri="{9D8B030D-6E8A-4147-A177-3AD203B41FA5}">
                      <a16:colId xmlns:a16="http://schemas.microsoft.com/office/drawing/2014/main" xmlns="" val="4192458500"/>
                    </a:ext>
                  </a:extLst>
                </a:gridCol>
                <a:gridCol w="2146572">
                  <a:extLst>
                    <a:ext uri="{9D8B030D-6E8A-4147-A177-3AD203B41FA5}">
                      <a16:colId xmlns:a16="http://schemas.microsoft.com/office/drawing/2014/main" xmlns="" val="3847330417"/>
                    </a:ext>
                  </a:extLst>
                </a:gridCol>
                <a:gridCol w="2146572">
                  <a:extLst>
                    <a:ext uri="{9D8B030D-6E8A-4147-A177-3AD203B41FA5}">
                      <a16:colId xmlns:a16="http://schemas.microsoft.com/office/drawing/2014/main" xmlns="" val="276871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Corporate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Cap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Ord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Cap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Ord Gain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79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Operating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20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Capital Gain/(Loss)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124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Ordinary Gain/(Loss)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578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16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(2,100)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(1,260)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465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Individual (assume 28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660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Operating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2688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Capital Gain/(Loss)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92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Ordinary Gain/(Loss)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270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2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(1,960)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(1,680)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4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1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F612A-F289-4B08-A9A0-007BA9A24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91AF9-F5ED-49B9-B1F7-ACD8FB474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1231 is the best of both worlds!</a:t>
            </a:r>
          </a:p>
          <a:p>
            <a:endParaRPr lang="en-US" dirty="0"/>
          </a:p>
          <a:p>
            <a:r>
              <a:rPr lang="en-US" dirty="0" smtClean="0"/>
              <a:t>1231 </a:t>
            </a:r>
            <a:r>
              <a:rPr lang="en-US" dirty="0"/>
              <a:t>property</a:t>
            </a:r>
          </a:p>
          <a:p>
            <a:pPr lvl="1"/>
            <a:r>
              <a:rPr lang="en-US" dirty="0"/>
              <a:t>Property used in a trade or business and held for more than 1 year</a:t>
            </a:r>
          </a:p>
          <a:p>
            <a:pPr lvl="2"/>
            <a:r>
              <a:rPr lang="en-US" dirty="0"/>
              <a:t>Thus trade or business property held for &lt; 1 year is ordinary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4D6563-D731-445F-8DCA-3CE9B1E4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F6C9DA-43A9-4DE3-ABC0-C75C871A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Bill’s business has a number of 1231 assets it wants to sell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If Bill sells all the assets this year:</a:t>
            </a:r>
          </a:p>
          <a:p>
            <a:pPr marL="484120" lvl="1">
              <a:spcBef>
                <a:spcPts val="326"/>
              </a:spcBef>
              <a:buFont typeface="Wingdings 2"/>
              <a:buChar char=""/>
              <a:defRPr/>
            </a:pPr>
            <a:r>
              <a:rPr lang="en-US" dirty="0"/>
              <a:t>Net gain=$700, capital gain treatment under 1231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What if sells all losses this year?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Net loss $5,000 ordinary loss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Then sells all the gains first day of following year?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Net gain of $5,700 is capital 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30864"/>
              </p:ext>
            </p:extLst>
          </p:nvPr>
        </p:nvGraphicFramePr>
        <p:xfrm>
          <a:off x="1994647" y="1569122"/>
          <a:ext cx="7079876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FMV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Gain/(Loss)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</a:t>
                      </a:r>
                      <a:r>
                        <a:rPr lang="en-US" sz="1600" baseline="0" dirty="0"/>
                        <a:t> A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B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($3,000)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C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$700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405698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1231 and Recapture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/>
              <a:t>Bill’s business has a number of 1231 assets it wants to sell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endParaRPr lang="en-US" dirty="0" smtClean="0"/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 smtClean="0"/>
              <a:t>Sell all: $700 cap gain at 15% = taxes of $105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 smtClean="0"/>
              <a:t>Sell </a:t>
            </a:r>
            <a:r>
              <a:rPr lang="en-US" dirty="0" smtClean="0"/>
              <a:t>loss this year $5,000 </a:t>
            </a:r>
            <a:r>
              <a:rPr lang="en-US" dirty="0"/>
              <a:t>ordinary </a:t>
            </a:r>
            <a:r>
              <a:rPr lang="en-US" dirty="0" smtClean="0"/>
              <a:t>loss x 28% = $1,400 tax savings</a:t>
            </a:r>
          </a:p>
          <a:p>
            <a:pPr marL="242060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 smtClean="0"/>
              <a:t>Then </a:t>
            </a:r>
            <a:r>
              <a:rPr lang="en-US" dirty="0"/>
              <a:t>sells all the gains first day of following </a:t>
            </a:r>
            <a:r>
              <a:rPr lang="en-US" dirty="0" smtClean="0"/>
              <a:t>year Net </a:t>
            </a:r>
            <a:r>
              <a:rPr lang="en-US" dirty="0"/>
              <a:t>gain of $5,700 is capital </a:t>
            </a:r>
            <a:r>
              <a:rPr lang="en-US" dirty="0" smtClean="0"/>
              <a:t>gain x 15% = $855</a:t>
            </a:r>
          </a:p>
          <a:p>
            <a:pPr marL="645493" lvl="1" indent="-242060">
              <a:spcBef>
                <a:spcPts val="512"/>
              </a:spcBef>
              <a:buFont typeface="Wingdings 2"/>
              <a:buChar char=""/>
              <a:defRPr/>
            </a:pPr>
            <a:r>
              <a:rPr lang="en-US" dirty="0" smtClean="0"/>
              <a:t>By splitting the years, Bill saves $545 in taxes instead of paying $105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227375"/>
              </p:ext>
            </p:extLst>
          </p:nvPr>
        </p:nvGraphicFramePr>
        <p:xfrm>
          <a:off x="1994647" y="1569122"/>
          <a:ext cx="7079876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9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FMV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Gain/(Loss)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</a:t>
                      </a:r>
                      <a:r>
                        <a:rPr lang="en-US" sz="1600" baseline="0" dirty="0"/>
                        <a:t> A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($2,000)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B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$2,000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($3,000)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C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$5,500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$3,000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Asset 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$2,700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$700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405698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5806</TotalTime>
  <Words>1945</Words>
  <Application>Microsoft Office PowerPoint</Application>
  <PresentationFormat>Custom</PresentationFormat>
  <Paragraphs>490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FCB_template1</vt:lpstr>
      <vt:lpstr>ACCTG 325 Video T8E</vt:lpstr>
      <vt:lpstr>1231 and Recapture</vt:lpstr>
      <vt:lpstr>1231 and Recapture</vt:lpstr>
      <vt:lpstr>1231 and Recapture</vt:lpstr>
      <vt:lpstr>1231 and Recapture</vt:lpstr>
      <vt:lpstr>1231 and Recapture</vt:lpstr>
      <vt:lpstr>1231 and Recapture</vt:lpstr>
      <vt:lpstr>PowerPoint Presentation</vt:lpstr>
      <vt:lpstr>PowerPoint Presentation</vt:lpstr>
      <vt:lpstr>PowerPoint Presentation</vt:lpstr>
      <vt:lpstr>PowerPoint Presentation</vt:lpstr>
      <vt:lpstr>1231 and Recapture</vt:lpstr>
      <vt:lpstr>1231 and Recapture</vt:lpstr>
      <vt:lpstr>1231 and Recapture</vt:lpstr>
      <vt:lpstr>1231 and Recapture</vt:lpstr>
      <vt:lpstr>PowerPoint Presentation</vt:lpstr>
      <vt:lpstr>1231 and Recapture</vt:lpstr>
      <vt:lpstr>1231 and Recapture</vt:lpstr>
      <vt:lpstr>1231 and Recapture</vt:lpstr>
      <vt:lpstr>1231 and Recapture</vt:lpstr>
      <vt:lpstr>PowerPoint Presentation</vt:lpstr>
      <vt:lpstr>1231 and Recapture</vt:lpstr>
      <vt:lpstr>PowerPoint Presentation</vt:lpstr>
      <vt:lpstr>PowerPoint Presentation</vt:lpstr>
      <vt:lpstr>1231 and Recapture</vt:lpstr>
      <vt:lpstr>1231 and Recapture</vt:lpstr>
      <vt:lpstr>1231 and Recapture</vt:lpstr>
      <vt:lpstr>1231 and Recapture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95</cp:revision>
  <dcterms:created xsi:type="dcterms:W3CDTF">2017-02-14T17:27:43Z</dcterms:created>
  <dcterms:modified xsi:type="dcterms:W3CDTF">2018-02-09T00:22:05Z</dcterms:modified>
</cp:coreProperties>
</file>