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351" r:id="rId3"/>
    <p:sldId id="352" r:id="rId4"/>
    <p:sldId id="28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7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D203A-FF79-49BA-A632-F48225AEDD58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9BC99-A47E-4AD3-8DC4-63408394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1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 (NO Intro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1954"/>
            <a:ext cx="12192000" cy="5647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610" tIns="40303" rIns="80610" bIns="40303" rtlCol="0" anchor="ctr"/>
          <a:lstStyle/>
          <a:p>
            <a:pPr algn="ctr"/>
            <a:endParaRPr lang="en-US" sz="1765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911954"/>
            <a:ext cx="12192000" cy="0"/>
          </a:xfrm>
          <a:prstGeom prst="line">
            <a:avLst/>
          </a:prstGeom>
          <a:ln w="9525">
            <a:solidFill>
              <a:srgbClr val="CA00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4719" y="133249"/>
            <a:ext cx="9608978" cy="711470"/>
          </a:xfrm>
          <a:prstGeom prst="rect">
            <a:avLst/>
          </a:prstGeom>
        </p:spPr>
        <p:txBody>
          <a:bodyPr lIns="0" tIns="45677" rIns="91358" bIns="45677" anchor="b" anchorCtr="0"/>
          <a:lstStyle>
            <a:lvl1pPr marL="0" indent="0">
              <a:spcBef>
                <a:spcPts val="265"/>
              </a:spcBef>
              <a:buNone/>
              <a:defRPr sz="2471" b="1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buNone/>
              <a:defRPr sz="2030">
                <a:latin typeface="Myriad Pro" pitchFamily="34" charset="0"/>
              </a:defRPr>
            </a:lvl2pPr>
            <a:lvl3pPr>
              <a:buNone/>
              <a:defRPr sz="2030">
                <a:latin typeface="Myriad Pro" pitchFamily="34" charset="0"/>
              </a:defRPr>
            </a:lvl3pPr>
            <a:lvl4pPr>
              <a:buNone/>
              <a:defRPr sz="2030">
                <a:latin typeface="Myriad Pro" pitchFamily="34" charset="0"/>
              </a:defRPr>
            </a:lvl4pPr>
            <a:lvl5pPr>
              <a:buNone/>
              <a:defRPr sz="2030">
                <a:latin typeface="Myriad Pro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24715" y="1158895"/>
            <a:ext cx="11032466" cy="5096348"/>
          </a:xfrm>
          <a:prstGeom prst="rect">
            <a:avLst/>
          </a:prstGeom>
        </p:spPr>
        <p:txBody>
          <a:bodyPr lIns="0" tIns="45677" rIns="91358" bIns="45677">
            <a:normAutofit/>
          </a:bodyPr>
          <a:lstStyle>
            <a:lvl1pPr marL="205920" indent="-205920">
              <a:lnSpc>
                <a:spcPct val="120000"/>
              </a:lnSpc>
              <a:spcBef>
                <a:spcPts val="1059"/>
              </a:spcBef>
              <a:buClrTx/>
              <a:defRPr sz="2118" b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 marL="609353" indent="-205920">
              <a:lnSpc>
                <a:spcPct val="110000"/>
              </a:lnSpc>
              <a:spcBef>
                <a:spcPts val="529"/>
              </a:spcBef>
              <a:buClrTx/>
              <a:buFont typeface="Myriad Pro" pitchFamily="34" charset="0"/>
              <a:buChar char="−"/>
              <a:defRPr sz="1765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12786" indent="-205920">
              <a:lnSpc>
                <a:spcPct val="110000"/>
              </a:lnSpc>
              <a:spcBef>
                <a:spcPts val="529"/>
              </a:spcBef>
              <a:buClrTx/>
              <a:defRPr sz="1588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235">
                <a:latin typeface="Myriad Pro" pitchFamily="34" charset="0"/>
              </a:defRPr>
            </a:lvl4pPr>
            <a:lvl5pPr>
              <a:defRPr sz="1235">
                <a:latin typeface="Myriad Pro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412" y="163357"/>
            <a:ext cx="968464" cy="672961"/>
          </a:xfrm>
          <a:prstGeom prst="rect">
            <a:avLst/>
          </a:prstGeom>
        </p:spPr>
      </p:pic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50605" y="6404893"/>
            <a:ext cx="431709" cy="365592"/>
          </a:xfrm>
          <a:prstGeom prst="rect">
            <a:avLst/>
          </a:prstGeom>
        </p:spPr>
        <p:txBody>
          <a:bodyPr vert="horz" lIns="0" tIns="45677" rIns="91358" bIns="45677" rtlCol="0" anchor="ctr"/>
          <a:lstStyle>
            <a:lvl1pPr algn="l">
              <a:defRPr sz="971">
                <a:solidFill>
                  <a:schemeClr val="tx1"/>
                </a:solidFill>
                <a:latin typeface="+mj-lt"/>
              </a:defRPr>
            </a:lvl1pPr>
          </a:lstStyle>
          <a:p>
            <a:fld id="{EABFC1B6-BF3B-4F93-BBF8-3D312552F5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543204" y="6467355"/>
            <a:ext cx="1056416" cy="230793"/>
          </a:xfrm>
          <a:prstGeom prst="rect">
            <a:avLst/>
          </a:prstGeom>
          <a:noFill/>
        </p:spPr>
        <p:txBody>
          <a:bodyPr wrap="square" lIns="0" tIns="40303" rIns="80610" bIns="40303" rtlCol="0">
            <a:spAutoFit/>
          </a:bodyPr>
          <a:lstStyle/>
          <a:p>
            <a:pPr>
              <a:tabLst>
                <a:tab pos="813110" algn="l"/>
              </a:tabLst>
            </a:pPr>
            <a:r>
              <a:rPr lang="en-US" sz="97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                  </a:t>
            </a:r>
            <a:r>
              <a:rPr lang="en-US" sz="971" dirty="0">
                <a:solidFill>
                  <a:schemeClr val="tx1"/>
                </a:solidFill>
                <a:latin typeface="+mj-lt"/>
              </a:rPr>
              <a:t>Slide   </a:t>
            </a:r>
            <a:r>
              <a:rPr lang="en-US" sz="971" b="1" dirty="0">
                <a:solidFill>
                  <a:schemeClr val="tx1"/>
                </a:solidFill>
                <a:latin typeface="Myriad Pro" pitchFamily="34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61682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239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16238" y="6095853"/>
            <a:ext cx="1203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Module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3884" y="6460978"/>
            <a:ext cx="835841" cy="3891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590386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58661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95447"/>
            <a:ext cx="12192000" cy="857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8" name="Picture 7" descr="SDSU-FCBA-HZ-3C-REV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6051488"/>
            <a:ext cx="3505472" cy="8065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914400" y="905841"/>
            <a:ext cx="103632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16951"/>
            <a:ext cx="7772400" cy="1470025"/>
          </a:xfrm>
        </p:spPr>
        <p:txBody>
          <a:bodyPr/>
          <a:lstStyle/>
          <a:p>
            <a:r>
              <a:rPr lang="en-US" dirty="0"/>
              <a:t>ACCTG 325</a:t>
            </a:r>
            <a:br>
              <a:rPr lang="en-US" dirty="0"/>
            </a:br>
            <a:r>
              <a:rPr lang="en-US" dirty="0"/>
              <a:t>Video T8C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111100"/>
            <a:ext cx="6400800" cy="1752600"/>
          </a:xfrm>
        </p:spPr>
        <p:txBody>
          <a:bodyPr/>
          <a:lstStyle/>
          <a:p>
            <a:r>
              <a:rPr lang="en-US" dirty="0"/>
              <a:t>Related Party Loss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9800" y="905841"/>
            <a:ext cx="77724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1622B7-F523-41B2-AA5A-DAA373722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Party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62781C-1BFB-4941-B45B-C9DC5A35C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709" y="1080655"/>
            <a:ext cx="11046691" cy="4443453"/>
          </a:xfrm>
        </p:spPr>
        <p:txBody>
          <a:bodyPr/>
          <a:lstStyle/>
          <a:p>
            <a:pPr marL="233363" lvl="0" indent="-233363" defTabSz="101787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Donald owns 100 shares of stock in </a:t>
            </a:r>
            <a:r>
              <a:rPr lang="en-US" sz="2400" dirty="0" err="1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MySpace</a:t>
            </a:r>
            <a:r>
              <a:rPr lang="en-US" sz="24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.  He purchased it at $100 per share.  It is now worth $2 per share</a:t>
            </a:r>
          </a:p>
          <a:p>
            <a:pPr marL="233363" lvl="0" indent="-233363" defTabSz="101787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Donald wants to recognize the loss but is not ready to give up on </a:t>
            </a:r>
            <a:r>
              <a:rPr lang="en-US" sz="2400" dirty="0" err="1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MySpace</a:t>
            </a:r>
            <a:r>
              <a:rPr lang="en-US" sz="24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 (it could be the next Twitter!)</a:t>
            </a:r>
          </a:p>
          <a:p>
            <a:pPr marL="690563" lvl="1" indent="-233363" defTabSz="1017871">
              <a:lnSpc>
                <a:spcPct val="110000"/>
              </a:lnSpc>
              <a:spcBef>
                <a:spcPts val="600"/>
              </a:spcBef>
              <a:buFont typeface="Myriad Pro" pitchFamily="34" charset="0"/>
              <a:buChar char="−"/>
            </a:pPr>
            <a:r>
              <a:rPr lang="en-US" sz="20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He knows the wash sale rules will trap him if he sells and re-buys</a:t>
            </a:r>
          </a:p>
          <a:p>
            <a:pPr marL="233363" lvl="0" indent="-233363" defTabSz="101787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Donald sells the stock to his wholly-owned corporation 	Trump Corp.</a:t>
            </a:r>
          </a:p>
          <a:p>
            <a:pPr marL="690563" lvl="1" indent="-233363" defTabSz="1017871">
              <a:lnSpc>
                <a:spcPct val="110000"/>
              </a:lnSpc>
              <a:spcBef>
                <a:spcPts val="600"/>
              </a:spcBef>
              <a:buFont typeface="Myriad Pro" pitchFamily="34" charset="0"/>
              <a:buChar char="−"/>
            </a:pPr>
            <a:r>
              <a:rPr lang="en-US" sz="20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$200 - $1,000 = $800 loss</a:t>
            </a:r>
          </a:p>
          <a:p>
            <a:pPr marL="690563" lvl="1" indent="-233363" defTabSz="1017871">
              <a:lnSpc>
                <a:spcPct val="110000"/>
              </a:lnSpc>
              <a:spcBef>
                <a:spcPts val="600"/>
              </a:spcBef>
              <a:buFont typeface="Myriad Pro" pitchFamily="34" charset="0"/>
              <a:buChar char="−"/>
            </a:pPr>
            <a:r>
              <a:rPr lang="en-US" sz="2000" dirty="0" err="1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Whohoo</a:t>
            </a:r>
            <a:r>
              <a:rPr lang="en-US" sz="20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!</a:t>
            </a:r>
          </a:p>
          <a:p>
            <a:pPr marL="233363" lvl="0" indent="-233363" defTabSz="1017871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267 disallows losses on sales between related parties </a:t>
            </a:r>
            <a:r>
              <a:rPr lang="en-US" sz="2400" dirty="0">
                <a:solidFill>
                  <a:srgbClr val="404040"/>
                </a:solidFill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</a:t>
            </a:r>
            <a:endParaRPr lang="en-US" sz="2400" dirty="0">
              <a:solidFill>
                <a:srgbClr val="404040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13A9C1-2411-4291-96FC-EA22B6708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70B359C-6B8D-4E34-A782-3AEBFCE56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/>
              <a:t>Related Party Loss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12059" y="1008530"/>
            <a:ext cx="11900647" cy="5246713"/>
          </a:xfrm>
        </p:spPr>
        <p:txBody>
          <a:bodyPr>
            <a:normAutofit/>
          </a:bodyPr>
          <a:lstStyle/>
          <a:p>
            <a:r>
              <a:rPr lang="en-US" sz="1765" dirty="0"/>
              <a:t>However, if the property is ultimately sold to a third party, Trump Corp can try and capture the deferred loss</a:t>
            </a:r>
          </a:p>
          <a:p>
            <a:pPr lvl="1"/>
            <a:r>
              <a:rPr lang="en-US" sz="1412" dirty="0"/>
              <a:t>A: Trump Corp sells for $1,200</a:t>
            </a:r>
          </a:p>
          <a:p>
            <a:pPr lvl="1"/>
            <a:r>
              <a:rPr lang="en-US" sz="1412" dirty="0"/>
              <a:t>B: Trump Corp sells for $800</a:t>
            </a:r>
          </a:p>
          <a:p>
            <a:pPr lvl="1"/>
            <a:r>
              <a:rPr lang="en-US" sz="1412" dirty="0"/>
              <a:t>C: </a:t>
            </a:r>
            <a:r>
              <a:rPr lang="en-US" sz="1412" dirty="0" smtClean="0"/>
              <a:t>Trump </a:t>
            </a:r>
            <a:r>
              <a:rPr lang="en-US" sz="1412" dirty="0"/>
              <a:t>Corp sells for $100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ABFC1B6-BF3B-4F93-BBF8-3D312552F5A5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501153"/>
          <a:ext cx="3025589" cy="194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57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Donald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Amount Realized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(Adjusted Basis)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1,000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Realized Gain/Loss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(800)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Recognized Loss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Deferred loss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(800)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81000" y="4572000"/>
          <a:ext cx="3025588" cy="194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0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Trump</a:t>
                      </a:r>
                      <a:r>
                        <a:rPr lang="en-US" sz="1600" baseline="0" dirty="0"/>
                        <a:t> Corp</a:t>
                      </a:r>
                      <a:endParaRPr lang="en-US" sz="1600" dirty="0"/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Amount Realized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$1,200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(Adjusted Basis)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Realized Gain/Loss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1,000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Deferred</a:t>
                      </a:r>
                      <a:r>
                        <a:rPr lang="en-US" sz="1600" baseline="0" dirty="0"/>
                        <a:t> Loss</a:t>
                      </a:r>
                      <a:endParaRPr lang="en-US" sz="1600" dirty="0"/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(800)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Recognized Gain/Loss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146177" y="2554941"/>
          <a:ext cx="3025589" cy="194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57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Donald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Amount Realized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(Adjusted Basis)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1,000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Realized Gain/Loss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(800)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Recognized Loss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Deferred loss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(800)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146177" y="4625788"/>
          <a:ext cx="3025588" cy="194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0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Trump</a:t>
                      </a:r>
                      <a:r>
                        <a:rPr lang="en-US" sz="1600" baseline="0" dirty="0"/>
                        <a:t> Corp</a:t>
                      </a:r>
                      <a:endParaRPr lang="en-US" sz="1600" dirty="0"/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Amount Realized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$800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(Adjusted Basis)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Realized Gain/Loss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600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Deferred</a:t>
                      </a:r>
                      <a:r>
                        <a:rPr lang="en-US" sz="1600" baseline="0" dirty="0"/>
                        <a:t> Loss</a:t>
                      </a:r>
                      <a:endParaRPr lang="en-US" sz="1600" dirty="0"/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(600)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Recognized Gain/Loss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8045824" y="2581836"/>
          <a:ext cx="3025589" cy="194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57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Donald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Amount Realized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$200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(Adjusted Basis)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1,000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Realized Gain/Loss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(800)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Recognized Loss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Deferred loss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(800)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8045824" y="4652683"/>
          <a:ext cx="3025588" cy="194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0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5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Trump</a:t>
                      </a:r>
                      <a:r>
                        <a:rPr lang="en-US" sz="1600" baseline="0" dirty="0"/>
                        <a:t> Corp</a:t>
                      </a:r>
                      <a:endParaRPr lang="en-US" sz="1600" dirty="0"/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Amount Realized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$100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(Adjusted Basis)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Realized Gain/Loss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(100)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Deferred</a:t>
                      </a:r>
                      <a:r>
                        <a:rPr lang="en-US" sz="1600" baseline="0" dirty="0"/>
                        <a:t> Loss</a:t>
                      </a:r>
                      <a:endParaRPr lang="en-US" sz="1600" dirty="0"/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0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dirty="0"/>
                        <a:t>Recognized Gain/Loss</a:t>
                      </a:r>
                    </a:p>
                  </a:txBody>
                  <a:tcPr marL="104887" marR="104887" marT="40341" marB="4034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(100)</a:t>
                      </a:r>
                    </a:p>
                  </a:txBody>
                  <a:tcPr marL="104887" marR="104887" marT="40341" marB="4034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12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83B146-25B9-40FC-9D33-4D8F11B43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Party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147DD1-82BE-445D-9C07-E9112ACCF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Video T8C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E517D5-A40D-4398-8C2F-4BECB37F7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4D0097-6FFD-40BB-B530-ABA2C090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CB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FCB_template1.potx</Template>
  <TotalTime>5089</TotalTime>
  <Words>279</Words>
  <Application>Microsoft Office PowerPoint</Application>
  <PresentationFormat>Custom</PresentationFormat>
  <Paragraphs>88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FCB_template1</vt:lpstr>
      <vt:lpstr>ACCTG 325 Video T8C</vt:lpstr>
      <vt:lpstr>Related Party Loss</vt:lpstr>
      <vt:lpstr>PowerPoint Presentation</vt:lpstr>
      <vt:lpstr>Related Party Loss</vt:lpstr>
    </vt:vector>
  </TitlesOfParts>
  <Company>SDSU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Jiong Lee</dc:creator>
  <cp:lastModifiedBy>Steve Gill</cp:lastModifiedBy>
  <cp:revision>80</cp:revision>
  <dcterms:created xsi:type="dcterms:W3CDTF">2017-02-14T17:27:43Z</dcterms:created>
  <dcterms:modified xsi:type="dcterms:W3CDTF">2018-02-08T22:34:52Z</dcterms:modified>
</cp:coreProperties>
</file>