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50" r:id="rId3"/>
    <p:sldId id="347" r:id="rId4"/>
    <p:sldId id="344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T8B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Installment Sale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F77F72-9F4E-4522-A7E2-AF763AFE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Installment Sales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B88B3C-A8AD-48A5-9888-27E83F0A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27" y="1108365"/>
            <a:ext cx="11092873" cy="4415744"/>
          </a:xfrm>
        </p:spPr>
        <p:txBody>
          <a:bodyPr/>
          <a:lstStyle/>
          <a:p>
            <a:pPr lvl="1"/>
            <a:r>
              <a:rPr lang="en-US" dirty="0"/>
              <a:t>Obama sold used equipment to Donald for $100,000 with $10,000 down and a 7% note for the balance payable in 3 installments of $30,000 of principle (plus any interest) payable in the next 3 years.  Obama’s basis was $20,000.</a:t>
            </a:r>
          </a:p>
          <a:p>
            <a:pPr lvl="1"/>
            <a:r>
              <a:rPr lang="en-US" dirty="0"/>
              <a:t>Need a better solution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BF4286-3CC9-4F87-9871-E308F9B8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59082E-1552-4C8A-A942-DED780A4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1827040-1FE4-4F60-8D71-BE7B8BEA0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985369"/>
              </p:ext>
            </p:extLst>
          </p:nvPr>
        </p:nvGraphicFramePr>
        <p:xfrm>
          <a:off x="5592142" y="3120736"/>
          <a:ext cx="4953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Amount Realized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Adjusted Basis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Realized Gain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Recognized Gain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 (15%)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7790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 Received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3225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Cash available for Obama?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(2,000)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08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BAA16-921A-4383-B3FF-C879D12F2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Installment Sales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13D7AB-6894-4F4F-871C-AE69293F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Installment sale</a:t>
            </a:r>
          </a:p>
          <a:p>
            <a:pPr marL="690563" lvl="1" indent="-233363" defTabSz="1017871">
              <a:lnSpc>
                <a:spcPct val="9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Sale of property where the seller receives the sale proceeds in more than one period</a:t>
            </a:r>
          </a:p>
          <a:p>
            <a:pPr marL="690563" lvl="1" indent="-233363" defTabSz="1017871">
              <a:lnSpc>
                <a:spcPct val="9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Must recognize a portion of gain on each installment payment received</a:t>
            </a:r>
          </a:p>
          <a:p>
            <a:pPr marL="690563" lvl="1" indent="-233363" defTabSz="1017871">
              <a:lnSpc>
                <a:spcPct val="9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9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9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9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Inventory, marketable securities, and depreciation recapture cannot be accounted for under installment sale rules</a:t>
            </a:r>
          </a:p>
          <a:p>
            <a:pPr marL="690563" lvl="1" indent="-233363" defTabSz="1017871">
              <a:lnSpc>
                <a:spcPct val="9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Does not apply to losses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92387-F1B4-44E1-9297-85BD47CB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D7A41FA-290C-4955-8503-BC7CEAD6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B07B548-401A-4D00-AEB5-FD150DDD6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20000" contrast="34000"/>
          </a:blip>
          <a:srcRect/>
          <a:stretch>
            <a:fillRect/>
          </a:stretch>
        </p:blipFill>
        <p:spPr bwMode="auto">
          <a:xfrm>
            <a:off x="1971040" y="3033712"/>
            <a:ext cx="7528560" cy="7905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357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51BC83-27A6-47BD-AE41-6EA160E0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Installment Sales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EBC339-4F9C-43B7-8A9E-F15481E13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1228437"/>
            <a:ext cx="11083636" cy="4295672"/>
          </a:xfrm>
        </p:spPr>
        <p:txBody>
          <a:bodyPr/>
          <a:lstStyle/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Determine Gross Profit % = $80,000 / $100,000 or 80%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Thus $.80 of each dollar received is gain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000" dirty="0"/>
              <a:t>Two important notes: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Interest is recognized separately as interest income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total amount of the gain does not change (only the timing)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endParaRPr lang="en-US" sz="20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F0FDF1-ECE8-4F23-889C-AB6A9351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4E3D3-C900-46C7-BF90-C8580223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518A8F15-467B-4BB8-84FE-447B1E169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4988"/>
              </p:ext>
            </p:extLst>
          </p:nvPr>
        </p:nvGraphicFramePr>
        <p:xfrm>
          <a:off x="3047999" y="2059709"/>
          <a:ext cx="529243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6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9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5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01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 marL="118872" marR="11887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 marL="118872" marR="11887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Gross</a:t>
                      </a:r>
                    </a:p>
                    <a:p>
                      <a:pPr algn="ctr"/>
                      <a:r>
                        <a:rPr lang="en-US" dirty="0"/>
                        <a:t> Profit %</a:t>
                      </a:r>
                    </a:p>
                  </a:txBody>
                  <a:tcPr marL="118872" marR="11887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Taxable Gain</a:t>
                      </a:r>
                    </a:p>
                  </a:txBody>
                  <a:tcPr marL="118872" marR="118872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$10,000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.80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.80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.80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3</a:t>
                      </a:r>
                      <a:endParaRPr lang="en-US" dirty="0"/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.80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$100,000</a:t>
                      </a:r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118872" marR="11887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$80,000</a:t>
                      </a:r>
                    </a:p>
                  </a:txBody>
                  <a:tcPr marL="118872" marR="11887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12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3B146-25B9-40FC-9D33-4D8F11B4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Installment Sales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47DD1-82BE-445D-9C07-E9112ACCF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T8B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E517D5-A40D-4398-8C2F-4BECB37F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4D0097-6FFD-40BB-B530-ABA2C090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5087</TotalTime>
  <Words>239</Words>
  <Application>Microsoft Office PowerPoint</Application>
  <PresentationFormat>Custom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FCB_template1</vt:lpstr>
      <vt:lpstr>ACCTG 325 Video T8B</vt:lpstr>
      <vt:lpstr>Installment Sales</vt:lpstr>
      <vt:lpstr>Installment Sales</vt:lpstr>
      <vt:lpstr>Installment Sales</vt:lpstr>
      <vt:lpstr>Installment Sales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 Gill</cp:lastModifiedBy>
  <cp:revision>80</cp:revision>
  <dcterms:created xsi:type="dcterms:W3CDTF">2017-02-14T17:27:43Z</dcterms:created>
  <dcterms:modified xsi:type="dcterms:W3CDTF">2018-02-08T22:17:35Z</dcterms:modified>
</cp:coreProperties>
</file>