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10"/>
  </p:notesMasterIdLst>
  <p:sldIdLst>
    <p:sldId id="256" r:id="rId2"/>
    <p:sldId id="355" r:id="rId3"/>
    <p:sldId id="356" r:id="rId4"/>
    <p:sldId id="351" r:id="rId5"/>
    <p:sldId id="352" r:id="rId6"/>
    <p:sldId id="353" r:id="rId7"/>
    <p:sldId id="354" r:id="rId8"/>
    <p:sldId id="285" r:id="rId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E092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108" d="100"/>
          <a:sy n="108" d="100"/>
        </p:scale>
        <p:origin x="-78" y="-96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41D203A-FF79-49BA-A632-F48225AEDD58}" type="datetimeFigureOut">
              <a:rPr lang="en-US" smtClean="0"/>
              <a:t>2/8/2018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C69BC99-A47E-4AD3-8DC4-6340839441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79603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Module 1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1E1906E7-A341-F64A-82D4-7221B283D0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66635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Module 1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1E1906E7-A341-F64A-82D4-7221B283D0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28546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Module 1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1E1906E7-A341-F64A-82D4-7221B283D0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56712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799" cy="1143000"/>
          </a:xfrm>
          <a:prstGeom prst="rect">
            <a:avLst/>
          </a:prstGeom>
        </p:spPr>
        <p:txBody>
          <a:bodyPr/>
          <a:lstStyle>
            <a:lvl1pPr algn="l">
              <a:defRPr sz="3600"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0201"/>
            <a:ext cx="10972800" cy="3923907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916238" y="6095853"/>
            <a:ext cx="1203487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Module 3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283884" y="6460978"/>
            <a:ext cx="835841" cy="38918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E1906E7-A341-F64A-82D4-7221B283D03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38639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Module 1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1E1906E7-A341-F64A-82D4-7221B283D0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9911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Module 1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1E1906E7-A341-F64A-82D4-7221B283D0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713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Module 1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1E1906E7-A341-F64A-82D4-7221B283D0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79541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737600" y="5903864"/>
            <a:ext cx="28448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Module 1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E1906E7-A341-F64A-82D4-7221B283D03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93198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737600" y="5866157"/>
            <a:ext cx="28448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Module 1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E1906E7-A341-F64A-82D4-7221B283D03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9257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Module 1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1E1906E7-A341-F64A-82D4-7221B283D0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76346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Drag picture to placeholder or click icon to add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Module 1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1E1906E7-A341-F64A-82D4-7221B283D0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74627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5995447"/>
            <a:ext cx="12192000" cy="857936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chemeClr val="tx1"/>
              </a:solidFill>
            </a:endParaRPr>
          </a:p>
        </p:txBody>
      </p:sp>
      <p:pic>
        <p:nvPicPr>
          <p:cNvPr id="8" name="Picture 7" descr="SDSU-FCBA-HZ-3C-REV.png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14" y="6051488"/>
            <a:ext cx="3505472" cy="806512"/>
          </a:xfrm>
          <a:prstGeom prst="rect">
            <a:avLst/>
          </a:prstGeom>
        </p:spPr>
      </p:pic>
      <p:cxnSp>
        <p:nvCxnSpPr>
          <p:cNvPr id="9" name="Straight Connector 8"/>
          <p:cNvCxnSpPr/>
          <p:nvPr userDrawn="1"/>
        </p:nvCxnSpPr>
        <p:spPr>
          <a:xfrm flipV="1">
            <a:off x="914400" y="905841"/>
            <a:ext cx="10363200" cy="9339"/>
          </a:xfrm>
          <a:prstGeom prst="line">
            <a:avLst/>
          </a:prstGeom>
          <a:ln w="38100" cmpd="sng">
            <a:solidFill>
              <a:srgbClr val="9E0926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342497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09800" y="1416951"/>
            <a:ext cx="7772400" cy="1470025"/>
          </a:xfrm>
        </p:spPr>
        <p:txBody>
          <a:bodyPr/>
          <a:lstStyle/>
          <a:p>
            <a:r>
              <a:rPr lang="en-US" dirty="0"/>
              <a:t>ACCTG 325</a:t>
            </a:r>
            <a:br>
              <a:rPr lang="en-US" dirty="0"/>
            </a:br>
            <a:r>
              <a:rPr lang="en-US" dirty="0"/>
              <a:t>Video T8D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895600" y="3111100"/>
            <a:ext cx="6400800" cy="1752600"/>
          </a:xfrm>
        </p:spPr>
        <p:txBody>
          <a:bodyPr/>
          <a:lstStyle/>
          <a:p>
            <a:r>
              <a:rPr lang="en-US" dirty="0"/>
              <a:t>Character</a:t>
            </a:r>
          </a:p>
        </p:txBody>
      </p:sp>
      <p:cxnSp>
        <p:nvCxnSpPr>
          <p:cNvPr id="6" name="Straight Connector 5"/>
          <p:cNvCxnSpPr/>
          <p:nvPr/>
        </p:nvCxnSpPr>
        <p:spPr>
          <a:xfrm flipV="1">
            <a:off x="2209800" y="905841"/>
            <a:ext cx="7772400" cy="9339"/>
          </a:xfrm>
          <a:prstGeom prst="line">
            <a:avLst/>
          </a:prstGeom>
          <a:ln w="38100" cmpd="sng">
            <a:solidFill>
              <a:srgbClr val="9E0926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346244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Character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Module 3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1906E7-A341-F64A-82D4-7221B283D03F}" type="slidenum">
              <a:rPr lang="en-US" smtClean="0"/>
              <a:pPr/>
              <a:t>2</a:t>
            </a:fld>
            <a:endParaRPr lang="en-US" dirty="0"/>
          </a:p>
        </p:txBody>
      </p:sp>
      <p:pic>
        <p:nvPicPr>
          <p:cNvPr id="1026" name="Picture 2" descr="Image result for abraham lincol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944" y="1417638"/>
            <a:ext cx="2698721" cy="26987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Image result for martin luther king j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7519" y="1417638"/>
            <a:ext cx="4317954" cy="26987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Image result for britney spears shaving head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9920" y="776376"/>
            <a:ext cx="6093152" cy="51957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Image result for sister theresa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09915" y="1417638"/>
            <a:ext cx="2206323" cy="26980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939090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0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Character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Ordinary</a:t>
            </a:r>
          </a:p>
          <a:p>
            <a:r>
              <a:rPr lang="en-US" dirty="0" smtClean="0"/>
              <a:t>Capital</a:t>
            </a:r>
          </a:p>
          <a:p>
            <a:r>
              <a:rPr lang="en-US" dirty="0" smtClean="0"/>
              <a:t>Tax-exempt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Module 3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1906E7-A341-F64A-82D4-7221B283D03F}" type="slidenum">
              <a:rPr lang="en-US" smtClean="0"/>
              <a:pPr/>
              <a:t>3</a:t>
            </a:fld>
            <a:endParaRPr lang="en-US" dirty="0"/>
          </a:p>
        </p:txBody>
      </p:sp>
      <p:pic>
        <p:nvPicPr>
          <p:cNvPr id="2050" name="Picture 2" descr="Image result for dora the explore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6995" y="518089"/>
            <a:ext cx="4071240" cy="61575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95651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31622B7-F523-41B2-AA5A-DAA3737225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Character</a:t>
            </a:r>
          </a:p>
        </p:txBody>
      </p:sp>
      <p:pic>
        <p:nvPicPr>
          <p:cNvPr id="3076" name="Picture 4" descr="Image result for map fram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-2445"/>
            <a:ext cx="12192001" cy="68526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0862781C-1BFB-4941-B45B-C9DC5A35C6E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17685" y="967153"/>
            <a:ext cx="10466199" cy="5128700"/>
          </a:xfrm>
        </p:spPr>
        <p:txBody>
          <a:bodyPr/>
          <a:lstStyle/>
          <a:p>
            <a:pPr marL="233363" lvl="0" indent="-233363" defTabSz="1017871">
              <a:lnSpc>
                <a:spcPct val="120000"/>
              </a:lnSpc>
              <a:spcBef>
                <a:spcPts val="1200"/>
              </a:spcBef>
              <a:buFont typeface="Arial" pitchFamily="34" charset="0"/>
              <a:buChar char="•"/>
            </a:pPr>
            <a:r>
              <a:rPr lang="en-US" sz="2400" dirty="0">
                <a:solidFill>
                  <a:srgbClr val="404040"/>
                </a:solidFill>
                <a:latin typeface="Calibri" pitchFamily="34" charset="0"/>
                <a:cs typeface="Calibri" pitchFamily="34" charset="0"/>
              </a:rPr>
              <a:t>Sale of capital assets results in capital gain or loss</a:t>
            </a:r>
          </a:p>
          <a:p>
            <a:r>
              <a:rPr lang="en-US" sz="2400" dirty="0"/>
              <a:t>Capital Assets  - </a:t>
            </a:r>
            <a:r>
              <a:rPr lang="en-US" sz="2000" dirty="0"/>
              <a:t>Anything that is not </a:t>
            </a:r>
            <a:r>
              <a:rPr lang="en-US" sz="2000" dirty="0" err="1"/>
              <a:t>NOT</a:t>
            </a:r>
            <a:r>
              <a:rPr lang="en-US" sz="2000" dirty="0"/>
              <a:t> a capital asset (yup, double-negative)</a:t>
            </a:r>
          </a:p>
          <a:p>
            <a:pPr marL="344487" lvl="1" indent="0" defTabSz="1017871">
              <a:lnSpc>
                <a:spcPct val="110000"/>
              </a:lnSpc>
              <a:spcBef>
                <a:spcPts val="600"/>
              </a:spcBef>
              <a:buNone/>
            </a:pPr>
            <a:r>
              <a:rPr lang="en-US" sz="1600" dirty="0">
                <a:solidFill>
                  <a:srgbClr val="404040"/>
                </a:solidFill>
                <a:latin typeface="Calibri" pitchFamily="34" charset="0"/>
                <a:cs typeface="Calibri" pitchFamily="34" charset="0"/>
              </a:rPr>
              <a:t>(1) Inventory</a:t>
            </a:r>
          </a:p>
          <a:p>
            <a:pPr marL="344487" lvl="1" indent="0" defTabSz="1017871">
              <a:lnSpc>
                <a:spcPct val="110000"/>
              </a:lnSpc>
              <a:spcBef>
                <a:spcPts val="600"/>
              </a:spcBef>
              <a:buNone/>
            </a:pPr>
            <a:r>
              <a:rPr lang="en-US" sz="1600" dirty="0">
                <a:solidFill>
                  <a:srgbClr val="404040"/>
                </a:solidFill>
                <a:latin typeface="Calibri" pitchFamily="34" charset="0"/>
                <a:cs typeface="Calibri" pitchFamily="34" charset="0"/>
              </a:rPr>
              <a:t>(2) Trade or business property </a:t>
            </a:r>
          </a:p>
          <a:p>
            <a:pPr marL="344487" lvl="1" indent="0" defTabSz="1017871">
              <a:lnSpc>
                <a:spcPct val="110000"/>
              </a:lnSpc>
              <a:spcBef>
                <a:spcPts val="600"/>
              </a:spcBef>
              <a:buNone/>
            </a:pPr>
            <a:r>
              <a:rPr lang="en-US" sz="1600" dirty="0">
                <a:solidFill>
                  <a:srgbClr val="404040"/>
                </a:solidFill>
                <a:latin typeface="Calibri" pitchFamily="34" charset="0"/>
                <a:cs typeface="Calibri" pitchFamily="34" charset="0"/>
              </a:rPr>
              <a:t>(3) A copyright, a literary, musical, or artistic composition held by a taxpayer whose personal efforts created such property, </a:t>
            </a:r>
          </a:p>
          <a:p>
            <a:pPr marL="344487" lvl="1" indent="0" defTabSz="1017871">
              <a:lnSpc>
                <a:spcPct val="110000"/>
              </a:lnSpc>
              <a:spcBef>
                <a:spcPts val="600"/>
              </a:spcBef>
              <a:buNone/>
            </a:pPr>
            <a:r>
              <a:rPr lang="en-US" sz="1600" dirty="0">
                <a:solidFill>
                  <a:srgbClr val="404040"/>
                </a:solidFill>
                <a:latin typeface="Calibri" pitchFamily="34" charset="0"/>
                <a:cs typeface="Calibri" pitchFamily="34" charset="0"/>
              </a:rPr>
              <a:t>(4) accounts or notes receivable acquired in the ordinary course of trade or business for services rendered or from the sale of inventory; </a:t>
            </a:r>
          </a:p>
          <a:p>
            <a:pPr marL="344487" lvl="1" indent="0" defTabSz="1017871">
              <a:lnSpc>
                <a:spcPct val="110000"/>
              </a:lnSpc>
              <a:spcBef>
                <a:spcPts val="600"/>
              </a:spcBef>
              <a:buNone/>
            </a:pPr>
            <a:r>
              <a:rPr lang="en-US" sz="1600" dirty="0">
                <a:solidFill>
                  <a:srgbClr val="404040"/>
                </a:solidFill>
                <a:latin typeface="Calibri" pitchFamily="34" charset="0"/>
                <a:cs typeface="Calibri" pitchFamily="34" charset="0"/>
              </a:rPr>
              <a:t>(5) a publication of the United States Government </a:t>
            </a:r>
          </a:p>
          <a:p>
            <a:pPr marL="344487" lvl="1" indent="0" defTabSz="1017871">
              <a:lnSpc>
                <a:spcPct val="110000"/>
              </a:lnSpc>
              <a:spcBef>
                <a:spcPts val="600"/>
              </a:spcBef>
              <a:buNone/>
            </a:pPr>
            <a:r>
              <a:rPr lang="en-US" sz="1600" dirty="0">
                <a:solidFill>
                  <a:srgbClr val="404040"/>
                </a:solidFill>
                <a:latin typeface="Calibri" pitchFamily="34" charset="0"/>
                <a:cs typeface="Calibri" pitchFamily="34" charset="0"/>
              </a:rPr>
              <a:t>(6) any commodities derivative financial instrument held by a commodities derivatives dealer, </a:t>
            </a:r>
          </a:p>
          <a:p>
            <a:pPr marL="344487" lvl="1" indent="0" defTabSz="1017871">
              <a:lnSpc>
                <a:spcPct val="110000"/>
              </a:lnSpc>
              <a:spcBef>
                <a:spcPts val="600"/>
              </a:spcBef>
              <a:buNone/>
            </a:pPr>
            <a:r>
              <a:rPr lang="en-US" sz="1600" dirty="0">
                <a:solidFill>
                  <a:srgbClr val="404040"/>
                </a:solidFill>
                <a:latin typeface="Calibri" pitchFamily="34" charset="0"/>
                <a:cs typeface="Calibri" pitchFamily="34" charset="0"/>
              </a:rPr>
              <a:t>(7) any hedging transaction which is clearly identified as such before the close of the day on which it was acquired, originated, or entered into; or </a:t>
            </a:r>
          </a:p>
          <a:p>
            <a:pPr marL="344487" lvl="1" indent="0" defTabSz="1017871">
              <a:lnSpc>
                <a:spcPct val="110000"/>
              </a:lnSpc>
              <a:spcBef>
                <a:spcPts val="600"/>
              </a:spcBef>
              <a:buNone/>
            </a:pPr>
            <a:r>
              <a:rPr lang="en-US" sz="1600" dirty="0">
                <a:solidFill>
                  <a:srgbClr val="404040"/>
                </a:solidFill>
                <a:latin typeface="Calibri" pitchFamily="34" charset="0"/>
                <a:cs typeface="Calibri" pitchFamily="34" charset="0"/>
              </a:rPr>
              <a:t>(8) supplies of a type regularly used or consumed by the taxpayer in the ordinary course of a trade or business of the taxpayer. 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7413A9C1-2411-4291-96FC-EA22B67081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Module 3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270B359C-6B8D-4E34-A782-3AEBFCE564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1906E7-A341-F64A-82D4-7221B283D03F}" type="slidenum">
              <a:rPr lang="en-US" smtClean="0"/>
              <a:pPr/>
              <a:t>4</a:t>
            </a:fld>
            <a:endParaRPr lang="en-US" dirty="0"/>
          </a:p>
        </p:txBody>
      </p:sp>
      <p:pic>
        <p:nvPicPr>
          <p:cNvPr id="3080" name="Picture 8" descr="Image result for the map from dor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67332" y="0"/>
            <a:ext cx="3445364" cy="30990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Image result for backpack from dora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05186" y="0"/>
            <a:ext cx="2414539" cy="26662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075731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0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0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C8DA88A-3336-45AD-BCFE-D6B761EC74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Character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E24E8B01-6F60-4ADE-A7AE-5D40D53BC9F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168401"/>
            <a:ext cx="10972800" cy="4355708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dirty="0"/>
              <a:t>Ordinary Assets</a:t>
            </a:r>
            <a:r>
              <a:rPr lang="en-US" sz="2600" dirty="0"/>
              <a:t> 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Assets created or used in a taxpayer’s trade or business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Business assets held for less than a year</a:t>
            </a:r>
          </a:p>
          <a:p>
            <a:pPr lvl="2">
              <a:lnSpc>
                <a:spcPct val="90000"/>
              </a:lnSpc>
            </a:pPr>
            <a:r>
              <a:rPr lang="en-US" dirty="0"/>
              <a:t>Example – Inventory, Accounts Receivable, Machinery and Equipment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If taxpayers sell ordinary assets at a gain, they recognize an ordinary gain that is taxed at ordinary rates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If taxpayers sell ordinary assets at a loss, they deduct the loss against other ordinary income</a:t>
            </a:r>
          </a:p>
          <a:p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8C595EA6-6D8A-40C2-B1A4-25975FD54F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Module 3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696F6EA4-DF9A-4DC5-982B-EA822A1C90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1906E7-A341-F64A-82D4-7221B283D03F}" type="slidenum">
              <a:rPr lang="en-US" smtClean="0"/>
              <a:pPr/>
              <a:t>5</a:t>
            </a:fld>
            <a:endParaRPr lang="en-US" dirty="0"/>
          </a:p>
        </p:txBody>
      </p:sp>
      <p:pic>
        <p:nvPicPr>
          <p:cNvPr id="4098" name="Picture 2" descr="Image result for tico from dor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47283" y="-1"/>
            <a:ext cx="3314945" cy="24862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807638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99829EC-1203-475D-9718-CB7BE3E72C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Character</a:t>
            </a:r>
          </a:p>
        </p:txBody>
      </p:sp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xmlns="" id="{AE542303-FC5B-41B9-9A6A-71397AF050A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86897207"/>
              </p:ext>
            </p:extLst>
          </p:nvPr>
        </p:nvGraphicFramePr>
        <p:xfrm>
          <a:off x="545181" y="1282785"/>
          <a:ext cx="7658042" cy="32969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98019">
                  <a:extLst>
                    <a:ext uri="{9D8B030D-6E8A-4147-A177-3AD203B41FA5}">
                      <a16:colId xmlns:a16="http://schemas.microsoft.com/office/drawing/2014/main" xmlns="" val="3053020881"/>
                    </a:ext>
                  </a:extLst>
                </a:gridCol>
                <a:gridCol w="2907342">
                  <a:extLst>
                    <a:ext uri="{9D8B030D-6E8A-4147-A177-3AD203B41FA5}">
                      <a16:colId xmlns:a16="http://schemas.microsoft.com/office/drawing/2014/main" xmlns="" val="4209749553"/>
                    </a:ext>
                  </a:extLst>
                </a:gridCol>
                <a:gridCol w="2552681">
                  <a:extLst>
                    <a:ext uri="{9D8B030D-6E8A-4147-A177-3AD203B41FA5}">
                      <a16:colId xmlns:a16="http://schemas.microsoft.com/office/drawing/2014/main" xmlns="" val="119720564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Rates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Limitations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69714571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Individuals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Long-term gets 0/15/20%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Net capital losses of up to $3,000 can be deducted against ordinary income.</a:t>
                      </a:r>
                    </a:p>
                    <a:p>
                      <a:r>
                        <a:rPr lang="en-US" dirty="0"/>
                        <a:t>Losses carried forward indefinitely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88441091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Corporations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No preferential rates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No net capital loss offset.</a:t>
                      </a:r>
                    </a:p>
                    <a:p>
                      <a:r>
                        <a:rPr lang="en-US" dirty="0"/>
                        <a:t>Can be carried back 3 years and forward 5 years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016370012"/>
                  </a:ext>
                </a:extLst>
              </a:tr>
            </a:tbl>
          </a:graphicData>
        </a:graphic>
      </p:graphicFrame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C8D9CB46-1619-4239-8842-34706EC321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Module 3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7053E3FA-DDC1-43B6-AE74-94CFC73D96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1906E7-A341-F64A-82D4-7221B283D03F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xmlns="" id="{F1CA70E4-A4DE-406B-829B-9E1C983BE288}"/>
              </a:ext>
            </a:extLst>
          </p:cNvPr>
          <p:cNvSpPr txBox="1">
            <a:spLocks/>
          </p:cNvSpPr>
          <p:nvPr/>
        </p:nvSpPr>
        <p:spPr>
          <a:xfrm>
            <a:off x="609600" y="3881119"/>
            <a:ext cx="10972800" cy="1642989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pic>
        <p:nvPicPr>
          <p:cNvPr id="5122" name="Picture 2" descr="Image result for tico from dor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53754" y="2197351"/>
            <a:ext cx="4331920" cy="4118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404387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1247387-AF48-4BB9-9B08-4232ADE455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Character</a:t>
            </a:r>
          </a:p>
        </p:txBody>
      </p:sp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xmlns="" id="{1CF9DF07-E272-4230-A8CA-E391206391B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95544790"/>
              </p:ext>
            </p:extLst>
          </p:nvPr>
        </p:nvGraphicFramePr>
        <p:xfrm>
          <a:off x="334108" y="1281673"/>
          <a:ext cx="11045091" cy="4450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91971">
                  <a:extLst>
                    <a:ext uri="{9D8B030D-6E8A-4147-A177-3AD203B41FA5}">
                      <a16:colId xmlns:a16="http://schemas.microsoft.com/office/drawing/2014/main" xmlns="" val="1671523416"/>
                    </a:ext>
                  </a:extLst>
                </a:gridCol>
                <a:gridCol w="2113280">
                  <a:extLst>
                    <a:ext uri="{9D8B030D-6E8A-4147-A177-3AD203B41FA5}">
                      <a16:colId xmlns:a16="http://schemas.microsoft.com/office/drawing/2014/main" xmlns="" val="3741188464"/>
                    </a:ext>
                  </a:extLst>
                </a:gridCol>
                <a:gridCol w="2113280">
                  <a:extLst>
                    <a:ext uri="{9D8B030D-6E8A-4147-A177-3AD203B41FA5}">
                      <a16:colId xmlns:a16="http://schemas.microsoft.com/office/drawing/2014/main" xmlns="" val="4192458500"/>
                    </a:ext>
                  </a:extLst>
                </a:gridCol>
                <a:gridCol w="2113280">
                  <a:extLst>
                    <a:ext uri="{9D8B030D-6E8A-4147-A177-3AD203B41FA5}">
                      <a16:colId xmlns:a16="http://schemas.microsoft.com/office/drawing/2014/main" xmlns="" val="3847330417"/>
                    </a:ext>
                  </a:extLst>
                </a:gridCol>
                <a:gridCol w="2113280">
                  <a:extLst>
                    <a:ext uri="{9D8B030D-6E8A-4147-A177-3AD203B41FA5}">
                      <a16:colId xmlns:a16="http://schemas.microsoft.com/office/drawing/2014/main" xmlns="" val="276871499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Corporate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Cap Loss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Ord Loss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Cap Gain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Ord Gain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66479147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Operating income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10,000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10,000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10,000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10,000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31320904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Capital Gain/(Loss)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(4,000)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4,000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34124267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Ordinary Gain/(Loss)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(4,000)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4,000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30578711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Taxable income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10,000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6,000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14,000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14,000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39016915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Tax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(2,100)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(1,260)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2,940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2,940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17465796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>
                          <a:solidFill>
                            <a:schemeClr val="bg1"/>
                          </a:solidFill>
                        </a:rPr>
                        <a:t>Individual (assume 28</a:t>
                      </a:r>
                      <a:r>
                        <a:rPr lang="en-US" b="1" dirty="0" smtClean="0">
                          <a:solidFill>
                            <a:schemeClr val="bg1"/>
                          </a:solidFill>
                        </a:rPr>
                        <a:t>%)</a:t>
                      </a:r>
                      <a:endParaRPr lang="en-US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dirty="0"/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dirty="0"/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dirty="0"/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dirty="0"/>
                    </a:p>
                  </a:txBody>
                  <a:tcP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8666066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Operating income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10,000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10,000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10,000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10,000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17268883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Capital Gain/(Loss)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(4,000)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4,000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05092234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Ordinary Gain/(Loss)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(4,000)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4,000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72827042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Taxable income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7,000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6,000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14,000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14,000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11788241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Tax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(1,960)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(1,680)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3,400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3,920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67140735"/>
                  </a:ext>
                </a:extLst>
              </a:tr>
            </a:tbl>
          </a:graphicData>
        </a:graphic>
      </p:graphicFrame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CE917308-3F74-413E-9A25-74016BEEB3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Module 3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7EF611F2-11A6-4BD7-AC18-B9FCE3DAEC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1906E7-A341-F64A-82D4-7221B283D03F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334107" y="3478918"/>
            <a:ext cx="11045091" cy="2223622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146" name="Picture 2" descr="Image result for swiper from dor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63449" y="-215657"/>
            <a:ext cx="2620435" cy="19653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586024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883B146-25B9-40FC-9D33-4D8F11B438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Character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08147DD1-82BE-445D-9C07-E9112ACCF57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End of Video T8D</a:t>
            </a:r>
          </a:p>
          <a:p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F6E517D5-A40D-4398-8C2F-4BECB37F79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Module 3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0E4D0097-6FFD-40BB-B530-ABA2C09041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1906E7-A341-F64A-82D4-7221B283D03F}" type="slidenum">
              <a:rPr lang="en-US" smtClean="0"/>
              <a:pPr/>
              <a:t>8</a:t>
            </a:fld>
            <a:endParaRPr lang="en-US" dirty="0"/>
          </a:p>
        </p:txBody>
      </p:sp>
      <p:pic>
        <p:nvPicPr>
          <p:cNvPr id="7170" name="Picture 2" descr="Image result for dora and boot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445" y="983639"/>
            <a:ext cx="5418748" cy="48252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122064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FCB_template1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FCB_template1.potx</Template>
  <TotalTime>5707</TotalTime>
  <Words>414</Words>
  <Application>Microsoft Office PowerPoint</Application>
  <PresentationFormat>Custom</PresentationFormat>
  <Paragraphs>101</Paragraphs>
  <Slides>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FCB_template1</vt:lpstr>
      <vt:lpstr>ACCTG 325 Video T8D</vt:lpstr>
      <vt:lpstr>Character</vt:lpstr>
      <vt:lpstr>Character</vt:lpstr>
      <vt:lpstr>Character</vt:lpstr>
      <vt:lpstr>Character</vt:lpstr>
      <vt:lpstr>Character</vt:lpstr>
      <vt:lpstr>Character</vt:lpstr>
      <vt:lpstr>Character</vt:lpstr>
    </vt:vector>
  </TitlesOfParts>
  <Company>SDSU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Jiong Lee</dc:creator>
  <cp:lastModifiedBy>Steve Gill</cp:lastModifiedBy>
  <cp:revision>89</cp:revision>
  <dcterms:created xsi:type="dcterms:W3CDTF">2017-02-14T17:27:43Z</dcterms:created>
  <dcterms:modified xsi:type="dcterms:W3CDTF">2018-02-08T23:16:09Z</dcterms:modified>
</cp:coreProperties>
</file>