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322" r:id="rId4"/>
    <p:sldId id="323" r:id="rId5"/>
    <p:sldId id="324" r:id="rId6"/>
    <p:sldId id="325" r:id="rId7"/>
    <p:sldId id="326" r:id="rId8"/>
    <p:sldId id="329" r:id="rId9"/>
    <p:sldId id="32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T6B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Cash Method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</p:spPr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</a:t>
            </a:r>
            <a:r>
              <a:rPr lang="en-US" dirty="0" smtClean="0"/>
              <a:t>T6B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E0B20-2BAE-40ED-B898-DE3675B3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E79145-6C12-4596-BFCF-C5BEEC02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182757"/>
            <a:ext cx="11164957" cy="4341351"/>
          </a:xfrm>
        </p:spPr>
        <p:txBody>
          <a:bodyPr/>
          <a:lstStyle/>
          <a:p>
            <a:r>
              <a:rPr lang="en-US" dirty="0" smtClean="0"/>
              <a:t>Strict definition</a:t>
            </a:r>
          </a:p>
          <a:p>
            <a:pPr lvl="1"/>
            <a:r>
              <a:rPr lang="en-US" dirty="0" smtClean="0"/>
              <a:t>Income when received</a:t>
            </a:r>
          </a:p>
          <a:p>
            <a:pPr lvl="1"/>
            <a:r>
              <a:rPr lang="en-US" dirty="0" smtClean="0"/>
              <a:t>Deduct when paid</a:t>
            </a:r>
          </a:p>
          <a:p>
            <a:pPr lvl="2"/>
            <a:r>
              <a:rPr lang="en-US" dirty="0" smtClean="0"/>
              <a:t>Not relevant when services or goods are provided</a:t>
            </a:r>
          </a:p>
          <a:p>
            <a:r>
              <a:rPr lang="en-US" dirty="0" smtClean="0"/>
              <a:t>Not followed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5FF9AF-03B6-4CF6-9071-20CCCD7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102407D-177C-4D6A-9C34-2CEC1AF8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61" y="1187865"/>
            <a:ext cx="11197839" cy="4336243"/>
          </a:xfrm>
        </p:spPr>
        <p:txBody>
          <a:bodyPr/>
          <a:lstStyle/>
          <a:p>
            <a:r>
              <a:rPr lang="en-US" dirty="0" smtClean="0"/>
              <a:t>Income recognition</a:t>
            </a:r>
          </a:p>
          <a:p>
            <a:pPr lvl="1"/>
            <a:r>
              <a:rPr lang="en-US" dirty="0" smtClean="0"/>
              <a:t>Actual receipt not necessary</a:t>
            </a:r>
          </a:p>
          <a:p>
            <a:pPr lvl="1"/>
            <a:r>
              <a:rPr lang="en-US" dirty="0" smtClean="0"/>
              <a:t>Constructive receipt </a:t>
            </a:r>
            <a:r>
              <a:rPr lang="en-US" dirty="0"/>
              <a:t>i</a:t>
            </a:r>
            <a:r>
              <a:rPr lang="en-US" dirty="0" smtClean="0"/>
              <a:t>s adequate</a:t>
            </a:r>
          </a:p>
          <a:p>
            <a:pPr lvl="2"/>
            <a:r>
              <a:rPr lang="en-US" dirty="0"/>
              <a:t>Is constructively received when credited to his account, set apart for him or otherwise made available to draw upon or could have drawn upon if notice had been given</a:t>
            </a:r>
          </a:p>
          <a:p>
            <a:pPr lvl="2"/>
            <a:r>
              <a:rPr lang="en-US" dirty="0"/>
              <a:t>However, it is NOT constructively received if control is subject to substantial limitation</a:t>
            </a:r>
          </a:p>
          <a:p>
            <a:pPr lvl="1"/>
            <a:r>
              <a:rPr lang="en-US" dirty="0" smtClean="0"/>
              <a:t>Holding checks, telling customer not to pay</a:t>
            </a:r>
          </a:p>
          <a:p>
            <a:pPr lvl="1"/>
            <a:r>
              <a:rPr lang="en-US" dirty="0" smtClean="0"/>
              <a:t>Control is key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Deduction recognition</a:t>
            </a:r>
          </a:p>
          <a:p>
            <a:pPr lvl="1"/>
            <a:r>
              <a:rPr lang="en-US" dirty="0" smtClean="0"/>
              <a:t>When paid BUT</a:t>
            </a:r>
          </a:p>
          <a:p>
            <a:pPr lvl="2"/>
            <a:r>
              <a:rPr lang="en-US" dirty="0" smtClean="0"/>
              <a:t>Prepaid costs and capitalized assets</a:t>
            </a:r>
          </a:p>
          <a:p>
            <a:pPr lvl="3"/>
            <a:r>
              <a:rPr lang="en-US" dirty="0" smtClean="0"/>
              <a:t>If benefit is expected to extend substantially beyond end of tax year must capitalize</a:t>
            </a:r>
          </a:p>
          <a:p>
            <a:pPr lvl="3"/>
            <a:r>
              <a:rPr lang="en-US" dirty="0" smtClean="0"/>
              <a:t>12 month rule</a:t>
            </a:r>
          </a:p>
          <a:p>
            <a:pPr lvl="4"/>
            <a:r>
              <a:rPr lang="en-US" dirty="0" smtClean="0"/>
              <a:t>If benefit lasts less than 12months and not past end of next tax year, can go ahead and deduct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49" y="1179321"/>
            <a:ext cx="11274751" cy="4344788"/>
          </a:xfrm>
        </p:spPr>
        <p:txBody>
          <a:bodyPr/>
          <a:lstStyle/>
          <a:p>
            <a:r>
              <a:rPr lang="en-US" dirty="0"/>
              <a:t>On 12/1/2016, </a:t>
            </a:r>
            <a:r>
              <a:rPr lang="en-US" dirty="0" smtClean="0"/>
              <a:t>Lil</a:t>
            </a:r>
            <a:r>
              <a:rPr lang="en-US" dirty="0" smtClean="0"/>
              <a:t> </a:t>
            </a:r>
            <a:r>
              <a:rPr lang="en-US" dirty="0"/>
              <a:t>Corp (cash basis) pays a $10,000 property insurance premium for a 12 month term that starts 12/15/2016.  </a:t>
            </a:r>
          </a:p>
          <a:p>
            <a:pPr marL="263759" lvl="1" indent="-263759">
              <a:buClr>
                <a:schemeClr val="tx2"/>
              </a:buClr>
            </a:pPr>
            <a:r>
              <a:rPr lang="en-US" dirty="0"/>
              <a:t>Does it extend beyond the earlier of:</a:t>
            </a:r>
          </a:p>
          <a:p>
            <a:pPr marL="490884" lvl="2" indent="-263759">
              <a:buClr>
                <a:schemeClr val="tx2"/>
              </a:buClr>
            </a:pPr>
            <a:r>
              <a:rPr lang="en-US" dirty="0"/>
              <a:t>12 months after the first date on which the taxpayer realizes the right or benefit?  </a:t>
            </a:r>
          </a:p>
          <a:p>
            <a:pPr marL="716789" lvl="3" indent="-263759"/>
            <a:r>
              <a:rPr lang="en-US" dirty="0"/>
              <a:t>No – it extends exactly 12 months!</a:t>
            </a:r>
          </a:p>
          <a:p>
            <a:pPr marL="490884" lvl="2" indent="-263759">
              <a:buClr>
                <a:schemeClr val="tx2"/>
              </a:buClr>
            </a:pPr>
            <a:r>
              <a:rPr lang="en-US" dirty="0"/>
              <a:t>The end of the taxable year following the taxable year in which the payment is made?</a:t>
            </a:r>
          </a:p>
          <a:p>
            <a:pPr marL="716789" lvl="3" indent="-263759"/>
            <a:r>
              <a:rPr lang="en-US" dirty="0"/>
              <a:t>No it ends 12/15/2017 which is 16 days earlier than 12 months after</a:t>
            </a:r>
          </a:p>
          <a:p>
            <a:pPr marL="259589" lvl="2" indent="-263759"/>
            <a:r>
              <a:rPr lang="en-US" dirty="0"/>
              <a:t>Deduct payment when made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29" y="1093863"/>
            <a:ext cx="11334572" cy="4430246"/>
          </a:xfrm>
        </p:spPr>
        <p:txBody>
          <a:bodyPr/>
          <a:lstStyle/>
          <a:p>
            <a:r>
              <a:rPr lang="en-US" dirty="0"/>
              <a:t>On 12/1/2016, </a:t>
            </a:r>
            <a:r>
              <a:rPr lang="en-US" dirty="0" smtClean="0"/>
              <a:t>Lil </a:t>
            </a:r>
            <a:r>
              <a:rPr lang="en-US" dirty="0"/>
              <a:t>Corp (cash basis) pays a $10,000 property insurance premium for a 12 month term that starts 2/15/2017.  </a:t>
            </a:r>
          </a:p>
          <a:p>
            <a:pPr marL="263759" lvl="1" indent="-263759">
              <a:buClr>
                <a:schemeClr val="tx2"/>
              </a:buClr>
            </a:pPr>
            <a:r>
              <a:rPr lang="en-US" dirty="0"/>
              <a:t>Does it extend beyond the earlier of:</a:t>
            </a:r>
          </a:p>
          <a:p>
            <a:pPr marL="490884" lvl="2" indent="-263759">
              <a:buClr>
                <a:schemeClr val="tx2"/>
              </a:buClr>
            </a:pPr>
            <a:r>
              <a:rPr lang="en-US" dirty="0"/>
              <a:t>12 months after the first date on which the taxpayer realizes the right or benefit?  </a:t>
            </a:r>
          </a:p>
          <a:p>
            <a:pPr marL="716789" lvl="3" indent="-263759"/>
            <a:r>
              <a:rPr lang="en-US" dirty="0"/>
              <a:t>No – it extends exactly 12 months!</a:t>
            </a:r>
          </a:p>
          <a:p>
            <a:pPr marL="490884" lvl="2" indent="-263759">
              <a:buClr>
                <a:schemeClr val="tx2"/>
              </a:buClr>
            </a:pPr>
            <a:r>
              <a:rPr lang="en-US" dirty="0"/>
              <a:t>The end of the taxable year following the taxable year in which the payment is made?</a:t>
            </a:r>
          </a:p>
          <a:p>
            <a:pPr marL="716789" lvl="3" indent="-263759"/>
            <a:r>
              <a:rPr lang="en-US" dirty="0"/>
              <a:t>Which is 12/31/2017 and the benefit does extend beyond (thru 2/15/2018) and so the 12 month rule does not apply – </a:t>
            </a:r>
          </a:p>
          <a:p>
            <a:pPr marL="259589" lvl="2" indent="-263759"/>
            <a:r>
              <a:rPr lang="en-US" dirty="0"/>
              <a:t>must capitalize prepaid and amortize.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98" y="1068225"/>
            <a:ext cx="11172202" cy="4455884"/>
          </a:xfrm>
        </p:spPr>
        <p:txBody>
          <a:bodyPr/>
          <a:lstStyle/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Special rules</a:t>
            </a:r>
          </a:p>
          <a:p>
            <a:pPr lvl="1"/>
            <a:r>
              <a:rPr lang="en-US" dirty="0" smtClean="0"/>
              <a:t>Almost always income when received</a:t>
            </a:r>
          </a:p>
          <a:p>
            <a:pPr lvl="1"/>
            <a:r>
              <a:rPr lang="en-US" dirty="0" smtClean="0"/>
              <a:t>Only deductible consistent with effective interest method</a:t>
            </a:r>
          </a:p>
          <a:p>
            <a:pPr lvl="2"/>
            <a:r>
              <a:rPr lang="en-US" dirty="0" smtClean="0"/>
              <a:t>Cannot prepay interest and deduct</a:t>
            </a:r>
          </a:p>
          <a:p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Generally must use accrual method (COGS)</a:t>
            </a:r>
          </a:p>
          <a:p>
            <a:pPr lvl="2"/>
            <a:r>
              <a:rPr lang="en-US" dirty="0" smtClean="0"/>
              <a:t>Exceptions for small businesses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is also restricted</a:t>
            </a:r>
          </a:p>
          <a:p>
            <a:pPr lvl="1"/>
            <a:r>
              <a:rPr lang="en-US" dirty="0" smtClean="0"/>
              <a:t>Corporations cannot use cash unless small</a:t>
            </a:r>
          </a:p>
          <a:p>
            <a:pPr lvl="2"/>
            <a:r>
              <a:rPr lang="en-US" dirty="0" smtClean="0"/>
              <a:t>Limit is now (2018)  $25 million in gross receipts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to maintain than accrual</a:t>
            </a:r>
          </a:p>
          <a:p>
            <a:r>
              <a:rPr lang="en-US" dirty="0" smtClean="0"/>
              <a:t>Generally more flexible</a:t>
            </a:r>
          </a:p>
          <a:p>
            <a:r>
              <a:rPr lang="en-US" dirty="0" smtClean="0"/>
              <a:t>Almost all individuals</a:t>
            </a:r>
          </a:p>
          <a:p>
            <a:pPr lvl="1"/>
            <a:r>
              <a:rPr lang="en-US" dirty="0" smtClean="0"/>
              <a:t>Not necessarily underlying business</a:t>
            </a:r>
          </a:p>
          <a:p>
            <a:pPr lvl="2"/>
            <a:r>
              <a:rPr lang="en-US" dirty="0" smtClean="0"/>
              <a:t>Brenda is an employee and receives wage income</a:t>
            </a:r>
          </a:p>
          <a:p>
            <a:pPr lvl="2"/>
            <a:r>
              <a:rPr lang="en-US" dirty="0" smtClean="0"/>
              <a:t>Also owns a business with inventory</a:t>
            </a:r>
          </a:p>
          <a:p>
            <a:pPr lvl="3"/>
            <a:r>
              <a:rPr lang="en-US" dirty="0" smtClean="0"/>
              <a:t>Her business reports in accrual basis</a:t>
            </a:r>
          </a:p>
          <a:p>
            <a:pPr lvl="3"/>
            <a:r>
              <a:rPr lang="en-US" dirty="0" smtClean="0"/>
              <a:t>Her personal transactions are on cash basis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4349</TotalTime>
  <Words>474</Words>
  <Application>Microsoft Office PowerPoint</Application>
  <PresentationFormat>Custom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FCB_template1</vt:lpstr>
      <vt:lpstr>ACCTG 325 Video T6B</vt:lpstr>
      <vt:lpstr>Cash Method</vt:lpstr>
      <vt:lpstr>Cash Method</vt:lpstr>
      <vt:lpstr>Cash Method</vt:lpstr>
      <vt:lpstr>Cash Method</vt:lpstr>
      <vt:lpstr>Cash Method</vt:lpstr>
      <vt:lpstr>Cash Method</vt:lpstr>
      <vt:lpstr>Cash Method</vt:lpstr>
      <vt:lpstr>Cash Method</vt:lpstr>
      <vt:lpstr>Cash Method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65</cp:revision>
  <dcterms:created xsi:type="dcterms:W3CDTF">2017-02-14T17:27:43Z</dcterms:created>
  <dcterms:modified xsi:type="dcterms:W3CDTF">2018-02-01T01:11:09Z</dcterms:modified>
</cp:coreProperties>
</file>