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330" r:id="rId4"/>
    <p:sldId id="331" r:id="rId5"/>
    <p:sldId id="323" r:id="rId6"/>
    <p:sldId id="332" r:id="rId7"/>
    <p:sldId id="334" r:id="rId8"/>
    <p:sldId id="333" r:id="rId9"/>
    <p:sldId id="335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16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</a:t>
            </a:r>
            <a:r>
              <a:rPr lang="en-US" dirty="0" smtClean="0"/>
              <a:t>T6C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 smtClean="0"/>
              <a:t>Accrual </a:t>
            </a:r>
            <a:r>
              <a:rPr lang="en-US" dirty="0"/>
              <a:t>Method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</p:spPr>
        <p:txBody>
          <a:bodyPr/>
          <a:lstStyle/>
          <a:p>
            <a:r>
              <a:rPr lang="en-US" dirty="0" smtClean="0"/>
              <a:t>Accrual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</a:t>
            </a:r>
            <a:r>
              <a:rPr lang="en-US" dirty="0"/>
              <a:t>of Video </a:t>
            </a:r>
            <a:r>
              <a:rPr lang="en-US" dirty="0" smtClean="0"/>
              <a:t>T6C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4E0B20-2BAE-40ED-B898-DE3675B3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</a:t>
            </a:r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E79145-6C12-4596-BFCF-C5BEEC02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182757"/>
            <a:ext cx="11164957" cy="4341351"/>
          </a:xfrm>
        </p:spPr>
        <p:txBody>
          <a:bodyPr/>
          <a:lstStyle/>
          <a:p>
            <a:r>
              <a:rPr lang="en-US" dirty="0" smtClean="0"/>
              <a:t>Similar to accrual method under GAAP but not the same</a:t>
            </a:r>
          </a:p>
          <a:p>
            <a:r>
              <a:rPr lang="en-US" dirty="0" smtClean="0"/>
              <a:t>Often computed by adjusting GAAP income to get to book income</a:t>
            </a:r>
          </a:p>
          <a:p>
            <a:pPr lvl="1"/>
            <a:r>
              <a:rPr lang="en-US" dirty="0"/>
              <a:t>Under the accrual method of accounting, income is includable when </a:t>
            </a:r>
          </a:p>
          <a:p>
            <a:pPr lvl="2"/>
            <a:r>
              <a:rPr lang="en-US" dirty="0"/>
              <a:t>all the event have occurred which fix the right to receive such income </a:t>
            </a:r>
            <a:r>
              <a:rPr lang="en-US" i="1" dirty="0"/>
              <a:t>and</a:t>
            </a:r>
          </a:p>
          <a:p>
            <a:pPr lvl="2"/>
            <a:r>
              <a:rPr lang="en-US" dirty="0"/>
              <a:t>The amount can be determined with reasonable </a:t>
            </a:r>
            <a:r>
              <a:rPr lang="en-US" dirty="0" smtClean="0"/>
              <a:t>accuracy</a:t>
            </a:r>
          </a:p>
          <a:p>
            <a:pPr lvl="3"/>
            <a:r>
              <a:rPr lang="en-US" dirty="0" smtClean="0"/>
              <a:t>Occurs </a:t>
            </a:r>
            <a:r>
              <a:rPr lang="en-US" dirty="0"/>
              <a:t>at the earliest of:</a:t>
            </a:r>
          </a:p>
          <a:p>
            <a:pPr lvl="4"/>
            <a:r>
              <a:rPr lang="en-US" dirty="0"/>
              <a:t>The income is earned</a:t>
            </a:r>
          </a:p>
          <a:p>
            <a:pPr lvl="4"/>
            <a:r>
              <a:rPr lang="en-US" dirty="0" smtClean="0"/>
              <a:t>The </a:t>
            </a:r>
            <a:r>
              <a:rPr lang="en-US" dirty="0"/>
              <a:t>payment is </a:t>
            </a:r>
            <a:r>
              <a:rPr lang="en-US" dirty="0" smtClean="0"/>
              <a:t>received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5FF9AF-03B6-4CF6-9071-20CCCD7A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102407D-177C-4D6A-9C34-2CEC1AF8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buy a </a:t>
            </a:r>
            <a:r>
              <a:rPr lang="en-US" dirty="0" smtClean="0"/>
              <a:t>$100 Cheesecake </a:t>
            </a:r>
            <a:r>
              <a:rPr lang="en-US" dirty="0"/>
              <a:t>Factory gift card for your friend for the holiday in </a:t>
            </a:r>
            <a:r>
              <a:rPr lang="en-US" dirty="0" smtClean="0"/>
              <a:t>2015.</a:t>
            </a:r>
            <a:endParaRPr lang="en-US" dirty="0"/>
          </a:p>
          <a:p>
            <a:r>
              <a:rPr lang="en-US" dirty="0"/>
              <a:t>You friend goes to Cheesecake Factory in </a:t>
            </a:r>
            <a:r>
              <a:rPr lang="en-US" dirty="0" smtClean="0"/>
              <a:t>2016 </a:t>
            </a:r>
            <a:r>
              <a:rPr lang="en-US" dirty="0"/>
              <a:t>but it takes him/her until </a:t>
            </a:r>
            <a:r>
              <a:rPr lang="en-US" dirty="0" smtClean="0"/>
              <a:t>2017 </a:t>
            </a:r>
            <a:r>
              <a:rPr lang="en-US" dirty="0"/>
              <a:t>to actually decipher the entire menu and make a selection</a:t>
            </a:r>
          </a:p>
          <a:p>
            <a:r>
              <a:rPr lang="en-US" dirty="0"/>
              <a:t>Pays in </a:t>
            </a:r>
            <a:r>
              <a:rPr lang="en-US" dirty="0" smtClean="0"/>
              <a:t>2017 </a:t>
            </a:r>
            <a:r>
              <a:rPr lang="en-US" dirty="0"/>
              <a:t>with gift card.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93955"/>
              </p:ext>
            </p:extLst>
          </p:nvPr>
        </p:nvGraphicFramePr>
        <p:xfrm>
          <a:off x="609600" y="1600200"/>
          <a:ext cx="1097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3459907"/>
                <a:gridCol w="929213"/>
                <a:gridCol w="3608604"/>
                <a:gridCol w="7805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Cash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Cash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Unearned Revenue     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</a:t>
                      </a:r>
                      <a:r>
                        <a:rPr lang="en-US" dirty="0" smtClean="0"/>
                        <a:t>Revenue     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Unearned Revenue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Revenue                       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503634"/>
            <a:ext cx="10972800" cy="10204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Bad matching under tax system</a:t>
            </a:r>
          </a:p>
          <a:p>
            <a:r>
              <a:rPr lang="en-US" dirty="0" smtClean="0"/>
              <a:t>Advance payments are included in income under general rules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38728"/>
            <a:ext cx="10972800" cy="3923907"/>
          </a:xfrm>
        </p:spPr>
        <p:txBody>
          <a:bodyPr/>
          <a:lstStyle/>
          <a:p>
            <a:r>
              <a:rPr lang="en-US" dirty="0" smtClean="0"/>
              <a:t>Taxpayers can treat advance payments as deferred</a:t>
            </a:r>
          </a:p>
          <a:p>
            <a:pPr lvl="1"/>
            <a:r>
              <a:rPr lang="en-US" dirty="0" smtClean="0"/>
              <a:t>New rule allows recognition when earned in books but no later than one year deferral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48118"/>
              </p:ext>
            </p:extLst>
          </p:nvPr>
        </p:nvGraphicFramePr>
        <p:xfrm>
          <a:off x="609600" y="3258084"/>
          <a:ext cx="10972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3459907"/>
                <a:gridCol w="929213"/>
                <a:gridCol w="3608604"/>
                <a:gridCol w="78051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Cash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Cash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Unearned Revenue     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</a:t>
                      </a:r>
                      <a:r>
                        <a:rPr lang="en-US" dirty="0" smtClean="0"/>
                        <a:t>Unearned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Revenue      </a:t>
                      </a:r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Unearned Revenue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Revenue                       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Unearned Revenue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CR Revenue                        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6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64" y="1170775"/>
            <a:ext cx="11103836" cy="4353334"/>
          </a:xfrm>
        </p:spPr>
        <p:txBody>
          <a:bodyPr/>
          <a:lstStyle/>
          <a:p>
            <a:r>
              <a:rPr lang="en-US" dirty="0" smtClean="0"/>
              <a:t>Recognition of deductions</a:t>
            </a:r>
          </a:p>
          <a:p>
            <a:pPr lvl="1"/>
            <a:r>
              <a:rPr lang="en-US" dirty="0"/>
              <a:t>A taxpayer deducts an expenditure when “all events” have occurred that establish the fact of the liability, it can be determined with reasonable accuracy, AND economic performance has occurred. </a:t>
            </a:r>
            <a:endParaRPr lang="en-US" dirty="0" smtClean="0"/>
          </a:p>
          <a:p>
            <a:pPr lvl="1"/>
            <a:r>
              <a:rPr lang="en-US" dirty="0" smtClean="0"/>
              <a:t>Rules similar to income with added requirement</a:t>
            </a:r>
          </a:p>
          <a:p>
            <a:pPr lvl="2"/>
            <a:r>
              <a:rPr lang="en-US" dirty="0" smtClean="0"/>
              <a:t>Economic performance</a:t>
            </a:r>
          </a:p>
          <a:p>
            <a:pPr lvl="3"/>
            <a:r>
              <a:rPr lang="en-US" dirty="0" smtClean="0"/>
              <a:t>Requires delivery of goods, services, or use of property</a:t>
            </a:r>
          </a:p>
          <a:p>
            <a:pPr lvl="3"/>
            <a:r>
              <a:rPr lang="en-US" dirty="0" smtClean="0"/>
              <a:t>Payment liabilities require payment</a:t>
            </a:r>
          </a:p>
          <a:p>
            <a:pPr lvl="4"/>
            <a:r>
              <a:rPr lang="en-US" dirty="0" smtClean="0"/>
              <a:t>Worker’s comp, torts, rebates, refunds, awards, prizes, and taxes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42" y="1143000"/>
            <a:ext cx="7538590" cy="4411662"/>
          </a:xfrm>
        </p:spPr>
        <p:txBody>
          <a:bodyPr/>
          <a:lstStyle/>
          <a:p>
            <a:r>
              <a:rPr lang="en-US" dirty="0" smtClean="0"/>
              <a:t>General Kills sells breakfast cereal.  Starting in </a:t>
            </a:r>
            <a:r>
              <a:rPr lang="en-US" dirty="0" smtClean="0"/>
              <a:t>2016, </a:t>
            </a:r>
            <a:r>
              <a:rPr lang="en-US" dirty="0" smtClean="0"/>
              <a:t>GK conducts a contest in which the winner receives a $10,000 per year for 20 years.  In </a:t>
            </a:r>
            <a:r>
              <a:rPr lang="en-US" dirty="0" smtClean="0"/>
              <a:t>2017, </a:t>
            </a:r>
            <a:r>
              <a:rPr lang="en-US" dirty="0" smtClean="0"/>
              <a:t>the winner is selected and receives the first $10,000 payment and each subsequent year (for 19 years), an additional $10,000.  When and how much does GK deduct?</a:t>
            </a:r>
            <a:endParaRPr lang="en-US" dirty="0"/>
          </a:p>
        </p:txBody>
      </p:sp>
      <p:pic>
        <p:nvPicPr>
          <p:cNvPr id="94210" name="Picture 2" descr="http://2.bp.blogspot.com/-mHpZuLEQLNw/TwNCtd4fHcI/AAAAAAAAA6g/QUCr-_swCHo/s1600/Wragg_Yeti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532" y="690073"/>
            <a:ext cx="4044462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9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to general deduction rules</a:t>
            </a:r>
          </a:p>
          <a:p>
            <a:pPr lvl="1"/>
            <a:r>
              <a:rPr lang="en-US" dirty="0" smtClean="0"/>
              <a:t>Compensation</a:t>
            </a:r>
          </a:p>
          <a:p>
            <a:pPr lvl="2"/>
            <a:r>
              <a:rPr lang="en-US" dirty="0" smtClean="0"/>
              <a:t>Can be accrued if paid within 2.5 months after year end</a:t>
            </a:r>
          </a:p>
          <a:p>
            <a:pPr lvl="1"/>
            <a:r>
              <a:rPr lang="en-US" dirty="0" smtClean="0"/>
              <a:t>Alexandra is an employee at Big Corp.  Big Corp accrues employee bonuses at year end 2017</a:t>
            </a:r>
          </a:p>
          <a:p>
            <a:pPr lvl="2"/>
            <a:r>
              <a:rPr lang="en-US" dirty="0" smtClean="0"/>
              <a:t>So long as Alex is paid by Mar 15, 2018, Big Corp can deduct bonuses in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debts</a:t>
            </a:r>
          </a:p>
          <a:p>
            <a:pPr lvl="1"/>
            <a:r>
              <a:rPr lang="en-US" dirty="0" smtClean="0"/>
              <a:t>No allowances or reserves for tax</a:t>
            </a:r>
          </a:p>
          <a:p>
            <a:pPr lvl="2"/>
            <a:r>
              <a:rPr lang="en-US" dirty="0" smtClean="0"/>
              <a:t>Deduct when actually written 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4233</TotalTime>
  <Words>488</Words>
  <Application>Microsoft Office PowerPoint</Application>
  <PresentationFormat>Custom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FCB_template1</vt:lpstr>
      <vt:lpstr>ACCTG 325 Video T6C</vt:lpstr>
      <vt:lpstr>Accrual Method</vt:lpstr>
      <vt:lpstr>Accrual Method</vt:lpstr>
      <vt:lpstr>Accrual Method</vt:lpstr>
      <vt:lpstr>Accrual Method</vt:lpstr>
      <vt:lpstr>Accrual Method</vt:lpstr>
      <vt:lpstr>Accrual Method</vt:lpstr>
      <vt:lpstr>Accrual Method</vt:lpstr>
      <vt:lpstr>Accrual Method</vt:lpstr>
      <vt:lpstr>Accrual Method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64</cp:revision>
  <dcterms:created xsi:type="dcterms:W3CDTF">2017-02-14T17:27:43Z</dcterms:created>
  <dcterms:modified xsi:type="dcterms:W3CDTF">2018-01-30T21:57:58Z</dcterms:modified>
</cp:coreProperties>
</file>