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315" r:id="rId4"/>
    <p:sldId id="317" r:id="rId5"/>
    <p:sldId id="329" r:id="rId6"/>
    <p:sldId id="331" r:id="rId7"/>
    <p:sldId id="326" r:id="rId8"/>
    <p:sldId id="327" r:id="rId9"/>
    <p:sldId id="328" r:id="rId10"/>
    <p:sldId id="316" r:id="rId11"/>
    <p:sldId id="319" r:id="rId12"/>
    <p:sldId id="320" r:id="rId13"/>
    <p:sldId id="318" r:id="rId14"/>
    <p:sldId id="321" r:id="rId15"/>
    <p:sldId id="324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72" y="2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D203A-FF79-49BA-A632-F48225AEDD58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BC99-A47E-4AD3-8DC4-634083944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5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239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6238" y="6095853"/>
            <a:ext cx="12034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884" y="6460978"/>
            <a:ext cx="835841" cy="389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6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5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37600" y="590386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1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737600" y="58661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Module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1906E7-A341-F64A-82D4-7221B283D0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Module 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E1906E7-A341-F64A-82D4-7221B283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95447"/>
            <a:ext cx="12192000" cy="8579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8" name="Picture 7" descr="SDSU-FCBA-HZ-3C-RE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6051488"/>
            <a:ext cx="3505472" cy="80651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914400" y="905841"/>
            <a:ext cx="103632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4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16951"/>
            <a:ext cx="7772400" cy="1470025"/>
          </a:xfrm>
        </p:spPr>
        <p:txBody>
          <a:bodyPr/>
          <a:lstStyle/>
          <a:p>
            <a:r>
              <a:rPr lang="en-US" dirty="0"/>
              <a:t>ACCTG 325</a:t>
            </a:r>
            <a:br>
              <a:rPr lang="en-US" dirty="0"/>
            </a:br>
            <a:r>
              <a:rPr lang="en-US" dirty="0"/>
              <a:t>Video T6A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11100"/>
            <a:ext cx="6400800" cy="1752600"/>
          </a:xfrm>
        </p:spPr>
        <p:txBody>
          <a:bodyPr/>
          <a:lstStyle/>
          <a:p>
            <a:r>
              <a:rPr lang="en-US" dirty="0"/>
              <a:t>Business Tax Intro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09800" y="905841"/>
            <a:ext cx="7772400" cy="9339"/>
          </a:xfrm>
          <a:prstGeom prst="line">
            <a:avLst/>
          </a:prstGeom>
          <a:ln w="38100" cmpd="sng">
            <a:solidFill>
              <a:srgbClr val="9E092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2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EDE8-BA73-46DE-8288-3DC27FC4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9EF6-B393-4BB5-84C5-FA34C9E4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9" y="1113183"/>
            <a:ext cx="11443252" cy="4410925"/>
          </a:xfrm>
        </p:spPr>
        <p:txBody>
          <a:bodyPr/>
          <a:lstStyle/>
          <a:p>
            <a:r>
              <a:rPr lang="en-US" dirty="0"/>
              <a:t>Gross income:  income from whatever source derived</a:t>
            </a:r>
          </a:p>
          <a:p>
            <a:pPr lvl="1"/>
            <a:r>
              <a:rPr lang="en-US" dirty="0"/>
              <a:t>Taxpayers realize and recognize (report) on their tax returns for the year </a:t>
            </a:r>
          </a:p>
          <a:p>
            <a:pPr lvl="1"/>
            <a:r>
              <a:rPr lang="en-US" dirty="0"/>
              <a:t>Income that is excluded or deferred is not included in gross income</a:t>
            </a:r>
          </a:p>
          <a:p>
            <a:pPr lvl="2"/>
            <a:r>
              <a:rPr lang="en-US" dirty="0"/>
              <a:t>Excluded income is never taxed</a:t>
            </a:r>
          </a:p>
          <a:p>
            <a:pPr lvl="2"/>
            <a:r>
              <a:rPr lang="en-US" dirty="0"/>
              <a:t>Deferred income is taxed when recognized in a subsequent year</a:t>
            </a:r>
          </a:p>
          <a:p>
            <a:pPr lvl="1"/>
            <a:r>
              <a:rPr lang="en-US" dirty="0"/>
              <a:t>Gross income includes a deduction for cost of goods sold!</a:t>
            </a:r>
          </a:p>
          <a:p>
            <a:pPr lvl="2"/>
            <a:r>
              <a:rPr lang="en-US" dirty="0"/>
              <a:t>Obviously, if I sell a </a:t>
            </a:r>
            <a:r>
              <a:rPr lang="en-US" dirty="0" err="1"/>
              <a:t>wiget</a:t>
            </a:r>
            <a:r>
              <a:rPr lang="en-US" dirty="0"/>
              <a:t> for $5 that I purchased for $3, my gross income is $2</a:t>
            </a:r>
          </a:p>
          <a:p>
            <a:pPr lvl="1"/>
            <a:r>
              <a:rPr lang="en-US" dirty="0"/>
              <a:t>Gross income is VERY broad – sales, services, rents, royalties, interest, dividends, wages, bonuses, gains, etc.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A1D7C-00F9-4BE5-A8BD-3F32837F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BD746-C249-43E6-B47E-4CE9AFED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20A8-5AC1-4AFA-8DF6-5BEC72F7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F0834-EA27-4B5C-9375-A20628A91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Deductions: “all ordinary and necessary expenses paid or incurred during the taxable year in carrying on any trade or business”</a:t>
            </a:r>
          </a:p>
          <a:p>
            <a:pPr lvl="1"/>
            <a:r>
              <a:rPr lang="en-US" dirty="0"/>
              <a:t>Also very expansive</a:t>
            </a:r>
          </a:p>
          <a:p>
            <a:pPr lvl="2"/>
            <a:r>
              <a:rPr lang="en-US" dirty="0"/>
              <a:t>Key terms: Ordinary, necessary, business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3FE90-5943-4087-86E8-22F9ACA8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A24C3-E06B-480B-BEC1-A04FDD74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6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CFBF-CEC2-462A-B7A4-B7A9E52C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9B9F4-A8C4-44CF-9DC4-8673A7897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292087"/>
            <a:ext cx="11055626" cy="4232021"/>
          </a:xfrm>
        </p:spPr>
        <p:txBody>
          <a:bodyPr/>
          <a:lstStyle/>
          <a:p>
            <a:r>
              <a:rPr lang="en-US" dirty="0"/>
              <a:t>Income is measured as an activity</a:t>
            </a:r>
          </a:p>
          <a:p>
            <a:pPr lvl="1"/>
            <a:r>
              <a:rPr lang="en-US" dirty="0"/>
              <a:t>Need to capture activity over a period (year)</a:t>
            </a:r>
          </a:p>
          <a:p>
            <a:pPr lvl="2"/>
            <a:r>
              <a:rPr lang="en-US" dirty="0"/>
              <a:t>Individuals: Calendar year</a:t>
            </a:r>
          </a:p>
          <a:p>
            <a:pPr lvl="2"/>
            <a:r>
              <a:rPr lang="en-US" dirty="0"/>
              <a:t>Non-individuals: Fiscal year on any month end</a:t>
            </a:r>
          </a:p>
          <a:p>
            <a:pPr lvl="1"/>
            <a:r>
              <a:rPr lang="en-US" dirty="0"/>
              <a:t>Changing tax year requires IRS permission</a:t>
            </a:r>
          </a:p>
          <a:p>
            <a:pPr lvl="2"/>
            <a:r>
              <a:rPr lang="en-US" dirty="0"/>
              <a:t>Also some limitations on year choice for certain entity-types (e.g. partnership)</a:t>
            </a:r>
          </a:p>
          <a:p>
            <a:pPr lvl="1"/>
            <a:r>
              <a:rPr lang="en-US" dirty="0"/>
              <a:t>Do not worry about short year annualization – leave that to the CPAs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415B-A291-4CEC-A78B-12DF4323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C05D5-4A3E-40D6-9FF6-548AFB3B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78B0-FB60-4318-B346-767DDC80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5C04-36F2-4A1A-AE25-8B91B2B3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192697"/>
            <a:ext cx="11373678" cy="4331412"/>
          </a:xfrm>
        </p:spPr>
        <p:txBody>
          <a:bodyPr/>
          <a:lstStyle/>
          <a:p>
            <a:r>
              <a:rPr lang="en-US" dirty="0"/>
              <a:t>Once a “period” has been selected, then the question of when an item is </a:t>
            </a:r>
            <a:r>
              <a:rPr lang="en-US" i="1" u="sng" dirty="0"/>
              <a:t>recognized</a:t>
            </a:r>
            <a:r>
              <a:rPr lang="en-US" dirty="0"/>
              <a:t> for tax becomes relevant</a:t>
            </a:r>
          </a:p>
          <a:p>
            <a:pPr lvl="1"/>
            <a:r>
              <a:rPr lang="en-US" dirty="0"/>
              <a:t>timing variable - even one year can make a difference</a:t>
            </a:r>
          </a:p>
          <a:p>
            <a:r>
              <a:rPr lang="en-US" dirty="0"/>
              <a:t>Chu purchases stock in Facebook for $100. At end of year, stock is worth $120. In March of following year, Chu sells stock for $140</a:t>
            </a:r>
          </a:p>
          <a:p>
            <a:pPr lvl="1"/>
            <a:r>
              <a:rPr lang="en-US" dirty="0"/>
              <a:t>At year end gain is UNREALIZED</a:t>
            </a:r>
          </a:p>
          <a:p>
            <a:pPr lvl="1"/>
            <a:r>
              <a:rPr lang="en-US" dirty="0"/>
              <a:t>In March, gain is REALIZED</a:t>
            </a:r>
          </a:p>
          <a:p>
            <a:pPr lvl="1"/>
            <a:r>
              <a:rPr lang="en-US" dirty="0"/>
              <a:t>Gain is probably also RECOGNIZED (included in gross income)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C86C8-850B-4F02-882F-276E6CC2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D7A0-5050-4EDB-BF2C-704AD446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1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4985-0838-47F5-8E92-4DB5714B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8283-DAAF-4E8B-95FD-A9FCE1393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law generally requires REALIZATION before RECOGNITION</a:t>
            </a:r>
          </a:p>
          <a:p>
            <a:pPr lvl="1"/>
            <a:r>
              <a:rPr lang="en-US" dirty="0"/>
              <a:t>Financial accounting, not so much</a:t>
            </a:r>
          </a:p>
          <a:p>
            <a:pPr lvl="2"/>
            <a:r>
              <a:rPr lang="en-US" dirty="0"/>
              <a:t>Mark to market</a:t>
            </a:r>
            <a:r>
              <a:rPr lang="en-US"/>
              <a:t>, etc.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871D2-401D-48E6-B147-66FC2E71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78866-B935-4194-B4C5-0FC9BEB2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69" y="1145137"/>
            <a:ext cx="11214931" cy="4378972"/>
          </a:xfrm>
        </p:spPr>
        <p:txBody>
          <a:bodyPr/>
          <a:lstStyle/>
          <a:p>
            <a:r>
              <a:rPr lang="en-US" dirty="0"/>
              <a:t>Purpose of GAAP: accurate information from which prediction about future performance can be made</a:t>
            </a:r>
          </a:p>
          <a:p>
            <a:r>
              <a:rPr lang="en-US" dirty="0"/>
              <a:t>Purpose of Tax: Generate revenue for the </a:t>
            </a:r>
            <a:r>
              <a:rPr lang="en-US" dirty="0" err="1"/>
              <a:t>fisc</a:t>
            </a:r>
            <a:endParaRPr lang="en-US" dirty="0"/>
          </a:p>
          <a:p>
            <a:pPr lvl="1"/>
            <a:r>
              <a:rPr lang="en-US" dirty="0"/>
              <a:t>Not entirely</a:t>
            </a:r>
          </a:p>
          <a:p>
            <a:pPr lvl="2"/>
            <a:r>
              <a:rPr lang="en-US" dirty="0"/>
              <a:t>Expenses contrary to public policy</a:t>
            </a:r>
          </a:p>
          <a:p>
            <a:pPr lvl="3"/>
            <a:r>
              <a:rPr lang="en-US" dirty="0"/>
              <a:t>Illegal bribes, fines, and penalties</a:t>
            </a:r>
          </a:p>
          <a:p>
            <a:pPr lvl="3"/>
            <a:r>
              <a:rPr lang="en-US" dirty="0"/>
              <a:t>Brand new: settlement of sexual harassment cases which are subject to non-disclosure</a:t>
            </a:r>
          </a:p>
          <a:p>
            <a:pPr lvl="2"/>
            <a:r>
              <a:rPr lang="en-US" dirty="0"/>
              <a:t>Meals and entertainment</a:t>
            </a:r>
          </a:p>
          <a:p>
            <a:pPr lvl="2"/>
            <a:r>
              <a:rPr lang="en-US" dirty="0"/>
              <a:t>The book mentions a domestic production activities deduction – that was repealed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62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B030-8A02-4AB3-9C13-7EED56A2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799" cy="1143000"/>
          </a:xfrm>
        </p:spPr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ADBB7-E19C-40F7-A7D2-813EDE88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of Video T6A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9510-7F4C-420F-B543-B55BE55B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ADB05-0C04-40EB-9754-BC4C3939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0B20-2BAE-40ED-B898-DE3675B3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79145-6C12-4596-BFCF-C5BEEC024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43" y="1182757"/>
            <a:ext cx="11164957" cy="4341351"/>
          </a:xfrm>
        </p:spPr>
        <p:txBody>
          <a:bodyPr/>
          <a:lstStyle/>
          <a:p>
            <a:r>
              <a:rPr lang="en-US" dirty="0"/>
              <a:t>This is the complement (and addition to) individual taxable income</a:t>
            </a:r>
          </a:p>
          <a:p>
            <a:pPr lvl="1"/>
            <a:r>
              <a:rPr lang="en-US" dirty="0"/>
              <a:t>Businesses can be organized in many different ways</a:t>
            </a:r>
          </a:p>
          <a:p>
            <a:pPr lvl="2"/>
            <a:r>
              <a:rPr lang="en-US" dirty="0"/>
              <a:t>Sole proprietor</a:t>
            </a:r>
          </a:p>
          <a:p>
            <a:pPr lvl="2"/>
            <a:r>
              <a:rPr lang="en-US" dirty="0"/>
              <a:t>Corporation</a:t>
            </a:r>
          </a:p>
          <a:p>
            <a:pPr lvl="2"/>
            <a:r>
              <a:rPr lang="en-US" dirty="0"/>
              <a:t>Partnership/LLC</a:t>
            </a:r>
          </a:p>
          <a:p>
            <a:pPr lvl="1"/>
            <a:r>
              <a:rPr lang="en-US" dirty="0"/>
              <a:t>We already know the choice of entity makes a difference but some tax accounting issues crossover all 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F9AF-03B6-4CF6-9071-20CCCD7A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407D-177C-4D6A-9C34-2CEC1AF8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5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5748-586A-416F-9E50-8EE37903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17BC-8EC0-40D0-9B3D-323ADBAE7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Businesses do not have AGI or dependents or exemptions</a:t>
            </a:r>
          </a:p>
          <a:p>
            <a:r>
              <a:rPr lang="en-US" dirty="0"/>
              <a:t>Taxable income is really just gross income minus deductible business expenses</a:t>
            </a:r>
          </a:p>
          <a:p>
            <a:pPr lvl="1"/>
            <a:r>
              <a:rPr lang="en-US" dirty="0"/>
              <a:t>Fewer parts to break down but transactions are immensely more varying</a:t>
            </a:r>
          </a:p>
          <a:p>
            <a:pPr lvl="2"/>
            <a:r>
              <a:rPr lang="en-US" dirty="0"/>
              <a:t>Sales, returns, leases, interest, dividends, cost of goods sold, inventory,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B2CF-B656-4493-9F3A-56440E1A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7C10A-0E98-4E77-BBD1-0C2DC15E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01D2-B26A-43B9-8128-40620CFE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0851-EF45-471F-8A7B-0F406B824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7734-811A-4977-B77D-ABB58D23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70423-04AB-4690-A236-8E11084E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2708A36-7FF3-4167-A0E2-F7CB61569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488613"/>
              </p:ext>
            </p:extLst>
          </p:nvPr>
        </p:nvGraphicFramePr>
        <p:xfrm>
          <a:off x="594359" y="1719263"/>
          <a:ext cx="11123876" cy="395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3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9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Corporations</a:t>
                      </a:r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Individuals</a:t>
                      </a:r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6">
                <a:tc>
                  <a:txBody>
                    <a:bodyPr/>
                    <a:lstStyle/>
                    <a:p>
                      <a:r>
                        <a:rPr lang="en-US" sz="1800" dirty="0"/>
                        <a:t>Gross Income</a:t>
                      </a:r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Gross Income</a:t>
                      </a:r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6">
                <a:tc>
                  <a:txBody>
                    <a:bodyPr/>
                    <a:lstStyle/>
                    <a:p>
                      <a:r>
                        <a:rPr lang="en-US" sz="1800" dirty="0"/>
                        <a:t>Deductions</a:t>
                      </a:r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Deductions </a:t>
                      </a:r>
                      <a:r>
                        <a:rPr lang="en-US" sz="1800" i="1" u="sng" dirty="0"/>
                        <a:t>for</a:t>
                      </a:r>
                      <a:r>
                        <a:rPr lang="en-US" sz="1800" dirty="0"/>
                        <a:t> AGI</a:t>
                      </a:r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0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Adjusted Gross Income</a:t>
                      </a:r>
                    </a:p>
                    <a:p>
                      <a:r>
                        <a:rPr lang="en-US" sz="1800" dirty="0"/>
                        <a:t>Deductions </a:t>
                      </a:r>
                      <a:r>
                        <a:rPr lang="en-US" sz="1800" i="1" u="sng" dirty="0"/>
                        <a:t>from</a:t>
                      </a:r>
                      <a:r>
                        <a:rPr lang="en-US" sz="1800" dirty="0"/>
                        <a:t> AGI (Standard or</a:t>
                      </a:r>
                      <a:r>
                        <a:rPr lang="en-US" sz="1800" baseline="0" dirty="0"/>
                        <a:t> Itemized Deductions)</a:t>
                      </a:r>
                      <a:endParaRPr lang="en-US" sz="1800" dirty="0"/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QBI Deduction</a:t>
                      </a:r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6">
                <a:tc>
                  <a:txBody>
                    <a:bodyPr/>
                    <a:lstStyle/>
                    <a:p>
                      <a:r>
                        <a:rPr lang="en-US" sz="1800" dirty="0"/>
                        <a:t>Taxable Income</a:t>
                      </a:r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Taxable Income</a:t>
                      </a:r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260">
                <a:tc>
                  <a:txBody>
                    <a:bodyPr/>
                    <a:lstStyle/>
                    <a:p>
                      <a:r>
                        <a:rPr lang="en-US" sz="1800" dirty="0"/>
                        <a:t>Tax Rate</a:t>
                      </a:r>
                    </a:p>
                    <a:p>
                      <a:r>
                        <a:rPr lang="en-US" sz="1800" dirty="0"/>
                        <a:t>Tax Liability</a:t>
                      </a:r>
                    </a:p>
                    <a:p>
                      <a:r>
                        <a:rPr lang="en-US" sz="1800" dirty="0"/>
                        <a:t>Other Taxes</a:t>
                      </a:r>
                    </a:p>
                    <a:p>
                      <a:r>
                        <a:rPr lang="en-US" sz="1800" dirty="0"/>
                        <a:t>Tax Credits</a:t>
                      </a:r>
                    </a:p>
                    <a:p>
                      <a:r>
                        <a:rPr lang="en-US" sz="1800" dirty="0"/>
                        <a:t>Total Tax</a:t>
                      </a:r>
                    </a:p>
                  </a:txBody>
                  <a:tcPr marL="118872" marR="118872"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Tax</a:t>
                      </a:r>
                      <a:r>
                        <a:rPr lang="en-US" sz="1800" baseline="0" dirty="0"/>
                        <a:t> Rate</a:t>
                      </a:r>
                    </a:p>
                    <a:p>
                      <a:r>
                        <a:rPr lang="en-US" sz="1800" baseline="0" dirty="0"/>
                        <a:t>Tax Liability</a:t>
                      </a:r>
                    </a:p>
                    <a:p>
                      <a:r>
                        <a:rPr lang="en-US" sz="1800" baseline="0" dirty="0"/>
                        <a:t>Other Taxes</a:t>
                      </a:r>
                    </a:p>
                    <a:p>
                      <a:r>
                        <a:rPr lang="en-US" sz="1800" baseline="0" dirty="0"/>
                        <a:t>Tax Credits</a:t>
                      </a:r>
                    </a:p>
                    <a:p>
                      <a:r>
                        <a:rPr lang="en-US" sz="1800" baseline="0" dirty="0"/>
                        <a:t>Total Tax</a:t>
                      </a:r>
                      <a:endParaRPr lang="en-US" sz="1800" dirty="0"/>
                    </a:p>
                  </a:txBody>
                  <a:tcPr marL="118872" marR="118872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37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6E45-441A-47BD-81FA-1909A224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734" y="397022"/>
            <a:ext cx="9363238" cy="60398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336"/>
            <a:ext cx="3182919" cy="4391047"/>
          </a:xfrm>
        </p:spPr>
        <p:txBody>
          <a:bodyPr/>
          <a:lstStyle/>
          <a:p>
            <a:r>
              <a:rPr lang="en-US" dirty="0"/>
              <a:t>Page 2 of 1040</a:t>
            </a:r>
          </a:p>
          <a:p>
            <a:r>
              <a:rPr lang="en-US" dirty="0"/>
              <a:t>Common income items</a:t>
            </a:r>
          </a:p>
          <a:p>
            <a:r>
              <a:rPr lang="en-US" dirty="0"/>
              <a:t>Summary of all else</a:t>
            </a:r>
          </a:p>
          <a:p>
            <a:r>
              <a:rPr lang="en-US" dirty="0"/>
              <a:t>Refund/Payable</a:t>
            </a:r>
          </a:p>
        </p:txBody>
      </p:sp>
    </p:spTree>
    <p:extLst>
      <p:ext uri="{BB962C8B-B14F-4D97-AF65-F5344CB8AC3E}">
        <p14:creationId xmlns:p14="http://schemas.microsoft.com/office/powerpoint/2010/main" val="229753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3CE9-EF6A-4622-896F-98CC1101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A283B-6CB8-476D-AD49-F36394B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6AD99-6D0F-447D-8A2B-9463D89D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90C1-65E6-466C-9696-C9A595EFA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30" y="1133061"/>
            <a:ext cx="2584829" cy="4391047"/>
          </a:xfrm>
        </p:spPr>
        <p:txBody>
          <a:bodyPr/>
          <a:lstStyle/>
          <a:p>
            <a:r>
              <a:rPr lang="en-US" dirty="0"/>
              <a:t>Schedule 1 Top Section</a:t>
            </a:r>
          </a:p>
          <a:p>
            <a:r>
              <a:rPr lang="en-US" dirty="0"/>
              <a:t>Other income sources</a:t>
            </a:r>
          </a:p>
          <a:p>
            <a:r>
              <a:rPr lang="en-US" dirty="0"/>
              <a:t>Pulls from other Schedules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43C41-DC73-46FD-8C7D-36675429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39" y="1275350"/>
            <a:ext cx="9563861" cy="43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1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I – income</a:t>
            </a:r>
          </a:p>
          <a:p>
            <a:r>
              <a:rPr lang="en-US" dirty="0"/>
              <a:t>Part II - expenses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00" y="162370"/>
            <a:ext cx="6608006" cy="639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5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05742" cy="3923907"/>
          </a:xfrm>
        </p:spPr>
        <p:txBody>
          <a:bodyPr/>
          <a:lstStyle/>
          <a:p>
            <a:r>
              <a:rPr lang="en-US" dirty="0"/>
              <a:t>Page 1 of Schedule E</a:t>
            </a:r>
          </a:p>
          <a:p>
            <a:pPr lvl="1"/>
            <a:r>
              <a:rPr lang="en-US" dirty="0"/>
              <a:t>Rental real estate</a:t>
            </a:r>
          </a:p>
          <a:p>
            <a:pPr lvl="1"/>
            <a:r>
              <a:rPr lang="en-US" dirty="0"/>
              <a:t>Gross rental income less expenses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13" y="948583"/>
            <a:ext cx="4813389" cy="58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25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Tax intro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40209" cy="3923907"/>
          </a:xfrm>
        </p:spPr>
        <p:txBody>
          <a:bodyPr/>
          <a:lstStyle/>
          <a:p>
            <a:r>
              <a:rPr lang="en-US" dirty="0"/>
              <a:t>Page 2 of Schedule E</a:t>
            </a:r>
          </a:p>
          <a:p>
            <a:r>
              <a:rPr lang="en-US" dirty="0"/>
              <a:t>Partnerships, S Corps, LLCs and other flow through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Module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06E7-A341-F64A-82D4-7221B283D0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99" y="152399"/>
            <a:ext cx="7265987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858404"/>
      </p:ext>
    </p:extLst>
  </p:cSld>
  <p:clrMapOvr>
    <a:masterClrMapping/>
  </p:clrMapOvr>
</p:sld>
</file>

<file path=ppt/theme/theme1.xml><?xml version="1.0" encoding="utf-8"?>
<a:theme xmlns:a="http://schemas.openxmlformats.org/drawingml/2006/main" name="FCB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FCB_template1.potx</Template>
  <TotalTime>3927</TotalTime>
  <Words>677</Words>
  <Application>Microsoft Office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FCB_template1</vt:lpstr>
      <vt:lpstr>ACCTG 325 Video T6A</vt:lpstr>
      <vt:lpstr>Business Tax Intro</vt:lpstr>
      <vt:lpstr>Business Tax Intro</vt:lpstr>
      <vt:lpstr>Business Tax Intro</vt:lpstr>
      <vt:lpstr>PowerPoint Presentation</vt:lpstr>
      <vt:lpstr>Individual Overview</vt:lpstr>
      <vt:lpstr>Business Tax intro</vt:lpstr>
      <vt:lpstr>Business Tax intro</vt:lpstr>
      <vt:lpstr>Business Tax intro</vt:lpstr>
      <vt:lpstr>Business Tax Intro</vt:lpstr>
      <vt:lpstr>Business Tax Intro</vt:lpstr>
      <vt:lpstr>Business Tax Intro</vt:lpstr>
      <vt:lpstr>Business Tax Intro</vt:lpstr>
      <vt:lpstr>Business Tax Intro</vt:lpstr>
      <vt:lpstr>Business Tax intro</vt:lpstr>
      <vt:lpstr>Business Tax intro</vt:lpstr>
    </vt:vector>
  </TitlesOfParts>
  <Company>SDSU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Jiong Lee</dc:creator>
  <cp:lastModifiedBy>Steven Gill</cp:lastModifiedBy>
  <cp:revision>65</cp:revision>
  <dcterms:created xsi:type="dcterms:W3CDTF">2017-02-14T17:27:43Z</dcterms:created>
  <dcterms:modified xsi:type="dcterms:W3CDTF">2019-04-22T03:24:45Z</dcterms:modified>
</cp:coreProperties>
</file>