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T4E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Jurisdiction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T4E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571B-74BA-453F-874C-A026C500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73445-252C-4A70-8583-8FB578AC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993914"/>
            <a:ext cx="11259564" cy="4192264"/>
          </a:xfrm>
        </p:spPr>
        <p:txBody>
          <a:bodyPr/>
          <a:lstStyle/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Entity variable was about sourcing income (deductions) to a low (high) tax rate taxpayer</a:t>
            </a:r>
          </a:p>
          <a:p>
            <a:pPr marL="514350" indent="-51435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/>
              <a:t>Jurisdiction plays the exact same way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47B6E-C803-47A8-BDC4-740CAC93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C4A2E-31B1-4132-825B-B070D3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2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D486-DF17-4346-8AB1-AF6DF93D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1423-7FDA-4771-9A3F-3904C606A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jurisdictions tax differently</a:t>
            </a:r>
          </a:p>
          <a:p>
            <a:pPr lvl="1"/>
            <a:r>
              <a:rPr lang="en-US" dirty="0"/>
              <a:t>Perhaps Lake County hotel should have built in Osceola County?</a:t>
            </a:r>
          </a:p>
          <a:p>
            <a:pPr lvl="1"/>
            <a:r>
              <a:rPr lang="en-US" dirty="0"/>
              <a:t>State highest marginal tax income tax rate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0EDD2-A24A-4730-849C-E4D7216C4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E5259-18B1-4839-B227-DC9C727E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2D17F3-5514-49E4-96DF-55F882585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970206"/>
              </p:ext>
            </p:extLst>
          </p:nvPr>
        </p:nvGraphicFramePr>
        <p:xfrm>
          <a:off x="1783080" y="3562154"/>
          <a:ext cx="79248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/>
                        <a:t>CA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9.3%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NV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0%</a:t>
                      </a:r>
                    </a:p>
                  </a:txBody>
                  <a:tcPr marL="118872" marR="118872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/>
                        <a:t>OR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9.0%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WA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0%</a:t>
                      </a:r>
                    </a:p>
                  </a:txBody>
                  <a:tcPr marL="118872" marR="118872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/>
                        <a:t>HI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8.25%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UT</a:t>
                      </a:r>
                    </a:p>
                  </a:txBody>
                  <a:tcPr marL="118872" marR="118872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5.0%</a:t>
                      </a:r>
                    </a:p>
                  </a:txBody>
                  <a:tcPr marL="118872" marR="118872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F717-6D7B-4DF1-ADDF-2AF0432A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0527D-5367-44F9-9897-5851B806C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Hyatt lives in California and is an inventor.  One of the items he claims to have invented is the microprocessor</a:t>
            </a:r>
          </a:p>
          <a:p>
            <a:r>
              <a:rPr lang="en-US" dirty="0"/>
              <a:t>Big Computer Corp has been using microprocessor and not paying Hyatt and licensing fees so Hyatt sues</a:t>
            </a:r>
          </a:p>
          <a:p>
            <a:r>
              <a:rPr lang="en-US" dirty="0"/>
              <a:t>Hyatt’s lawyer tell him “it looks like you might get a $40 million settlement”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3B6E-58D7-4BEA-AEDE-0F2A7959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F11D-338C-4704-A834-2E302EDB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5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6701-1D00-404B-BE0D-861F4769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BD8EF-FCB0-4A86-AA9F-45306BADB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232453"/>
            <a:ext cx="11105322" cy="4291656"/>
          </a:xfrm>
        </p:spPr>
        <p:txBody>
          <a:bodyPr/>
          <a:lstStyle/>
          <a:p>
            <a:r>
              <a:rPr lang="en-US" dirty="0"/>
              <a:t>CA</a:t>
            </a:r>
          </a:p>
          <a:p>
            <a:pPr lvl="1"/>
            <a:r>
              <a:rPr lang="en-US" dirty="0"/>
              <a:t>$40 million x 9.3% = $3,720,000</a:t>
            </a:r>
          </a:p>
          <a:p>
            <a:r>
              <a:rPr lang="en-US" dirty="0"/>
              <a:t>NV</a:t>
            </a:r>
          </a:p>
          <a:p>
            <a:pPr lvl="1"/>
            <a:r>
              <a:rPr lang="en-US" dirty="0"/>
              <a:t>$40 million x 0% = $0</a:t>
            </a:r>
          </a:p>
          <a:p>
            <a:r>
              <a:rPr lang="en-US" dirty="0"/>
              <a:t>Hyatt moves to NV the day before the settlement and saves almost $4 million in taxes</a:t>
            </a:r>
          </a:p>
          <a:p>
            <a:pPr lvl="1"/>
            <a:r>
              <a:rPr lang="en-US" dirty="0"/>
              <a:t>For the real case Google ‘Gilbert Hyatt inventor’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E253F-7884-4772-8DB6-AAB302CB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DBEE9-DEBF-4603-AF5A-8B8817E0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FA4DA-2396-41F8-88BC-57B1D62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DCA4B-C96F-4C37-958F-87C28D28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2879"/>
            <a:ext cx="10972800" cy="4361230"/>
          </a:xfrm>
        </p:spPr>
        <p:txBody>
          <a:bodyPr/>
          <a:lstStyle/>
          <a:p>
            <a:r>
              <a:rPr lang="en-US" dirty="0"/>
              <a:t>International jurisdictional planning is probably even more effective</a:t>
            </a:r>
          </a:p>
          <a:p>
            <a:pPr lvl="1"/>
            <a:r>
              <a:rPr lang="en-US" dirty="0"/>
              <a:t>Isle of Man, Cayman Islands, British V.I., Bermuda, Jersey (country, not state)</a:t>
            </a:r>
          </a:p>
          <a:p>
            <a:r>
              <a:rPr lang="en-US" dirty="0"/>
              <a:t>Transactions across jurisdictions</a:t>
            </a:r>
          </a:p>
          <a:p>
            <a:pPr lvl="1"/>
            <a:r>
              <a:rPr lang="en-US" dirty="0"/>
              <a:t>Income earned in different jurisdictions is often taxed very differently. Taxpayers can use these differences to maximize their after-tax wealth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D5D28-7B8B-47F6-97A4-6D140C84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B2CDB-3204-41CA-874F-59CBF096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0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ED75-D9F7-4DFF-80D5-569BACBC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50CF-B24E-4D31-8669-D4132AD5E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023731"/>
            <a:ext cx="11105322" cy="4500378"/>
          </a:xfrm>
        </p:spPr>
        <p:txBody>
          <a:bodyPr/>
          <a:lstStyle/>
          <a:p>
            <a:r>
              <a:rPr lang="en-US" dirty="0"/>
              <a:t>Select a business that relies heavily on intellectual property</a:t>
            </a:r>
          </a:p>
          <a:p>
            <a:pPr lvl="1"/>
            <a:r>
              <a:rPr lang="en-US" dirty="0"/>
              <a:t>Pharma</a:t>
            </a:r>
          </a:p>
          <a:p>
            <a:pPr lvl="1"/>
            <a:r>
              <a:rPr lang="en-US" dirty="0"/>
              <a:t>High tech</a:t>
            </a:r>
          </a:p>
          <a:p>
            <a:r>
              <a:rPr lang="en-US" dirty="0"/>
              <a:t>Place that IP in a tax haven</a:t>
            </a:r>
          </a:p>
          <a:p>
            <a:pPr lvl="1"/>
            <a:r>
              <a:rPr lang="en-US" dirty="0"/>
              <a:t>Facebook Inc, Cayman Islands is owner of brand “Facebook” and underlying tech</a:t>
            </a:r>
          </a:p>
          <a:p>
            <a:pPr lvl="1"/>
            <a:r>
              <a:rPr lang="en-US" dirty="0"/>
              <a:t>Cayman tax rate = 0%; US tax rate = 35%</a:t>
            </a:r>
          </a:p>
          <a:p>
            <a:pPr lvl="1"/>
            <a:r>
              <a:rPr lang="en-US" dirty="0"/>
              <a:t>Facebook US sells ads and collects revenues</a:t>
            </a:r>
          </a:p>
          <a:p>
            <a:pPr lvl="2"/>
            <a:r>
              <a:rPr lang="en-US" dirty="0"/>
              <a:t>Facebook US pays licensing fee to Facebook Cayman</a:t>
            </a:r>
          </a:p>
          <a:p>
            <a:pPr lvl="3"/>
            <a:r>
              <a:rPr lang="en-US" dirty="0"/>
              <a:t>Shifts income from high tax to low tax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083D4-3630-402E-B10C-B6CCFF6B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D17D5-0A52-4702-8633-B1870CCC7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2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8485-6492-437A-A663-D2FAE731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D82D-85AF-4726-82F6-9F4AD447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BFE16-5279-43A1-86EE-77916856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7FEBBF-9E93-4A94-8837-CF93AB99B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27216"/>
              </p:ext>
            </p:extLst>
          </p:nvPr>
        </p:nvGraphicFramePr>
        <p:xfrm>
          <a:off x="3573804" y="994981"/>
          <a:ext cx="812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941042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10729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 Effective Tax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75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88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Microsoft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31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99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56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United Health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60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Motors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14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43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Amazon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3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76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Home Depot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606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29409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DB5BCB-3A73-49F9-A8AF-A85AF9B6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3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D248-B681-4213-9DC9-1C303B2E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EFAE-5217-447C-8F84-4F9C3C852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IP is easy</a:t>
            </a:r>
          </a:p>
          <a:p>
            <a:pPr lvl="1"/>
            <a:r>
              <a:rPr lang="en-US" dirty="0"/>
              <a:t>Moving physical assets, resources, and people is much more difficult</a:t>
            </a:r>
          </a:p>
          <a:p>
            <a:r>
              <a:rPr lang="en-US" dirty="0"/>
              <a:t>Rules on where to source of “passive” income tend to be more restrictive</a:t>
            </a:r>
          </a:p>
          <a:p>
            <a:pPr lvl="1"/>
            <a:r>
              <a:rPr lang="en-US" dirty="0"/>
              <a:t>Interest, dividends, rents, royalties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F628E-4313-41F4-BFCB-A755AE5A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E6378-5BA0-4F8A-8FF4-968D0126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20525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1705</TotalTime>
  <Words>404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FCB_template1</vt:lpstr>
      <vt:lpstr>ACCTG 325 Video T4E</vt:lpstr>
      <vt:lpstr>Jurisdiction</vt:lpstr>
      <vt:lpstr>Jurisdiction</vt:lpstr>
      <vt:lpstr>Jurisdiction</vt:lpstr>
      <vt:lpstr>Jurisdiction</vt:lpstr>
      <vt:lpstr>Jurisdiction</vt:lpstr>
      <vt:lpstr>Jurisdiction</vt:lpstr>
      <vt:lpstr>Jurisdiction</vt:lpstr>
      <vt:lpstr>Jurisdiction</vt:lpstr>
      <vt:lpstr>Jurisdiction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User</cp:lastModifiedBy>
  <cp:revision>44</cp:revision>
  <dcterms:created xsi:type="dcterms:W3CDTF">2017-02-14T17:27:43Z</dcterms:created>
  <dcterms:modified xsi:type="dcterms:W3CDTF">2018-01-27T22:55:59Z</dcterms:modified>
</cp:coreProperties>
</file>