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88" r:id="rId4"/>
    <p:sldId id="289" r:id="rId5"/>
    <p:sldId id="2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724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T4D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Timing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571B-74BA-453F-874C-A026C500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3445-252C-4A70-8583-8FB578AC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7" y="993914"/>
            <a:ext cx="11259564" cy="4192264"/>
          </a:xfrm>
        </p:spPr>
        <p:txBody>
          <a:bodyPr/>
          <a:lstStyle/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This is a topic we spent quite a bit of time on in the last Module but it bears some repeating</a:t>
            </a:r>
          </a:p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Quick summary</a:t>
            </a:r>
          </a:p>
          <a:p>
            <a:pPr marL="914400" lvl="1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General rules</a:t>
            </a:r>
          </a:p>
          <a:p>
            <a:pPr marL="1314450" lvl="2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Accelerate deduction</a:t>
            </a:r>
          </a:p>
          <a:p>
            <a:pPr marL="1314450" lvl="2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Defer income</a:t>
            </a:r>
          </a:p>
          <a:p>
            <a:pPr marL="914400" lvl="1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Take advantage of time value of money</a:t>
            </a:r>
          </a:p>
          <a:p>
            <a:pPr marL="914400" lvl="1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Changing rates can affect this choice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47B6E-C803-47A8-BDC4-740CAC9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C4A2E-31B1-4132-825B-B070D376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2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C046A-D923-41B7-A619-92ADB4C13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CB2CC-836B-4557-B904-978F63BB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083365"/>
            <a:ext cx="11105322" cy="4440743"/>
          </a:xfrm>
        </p:spPr>
        <p:txBody>
          <a:bodyPr/>
          <a:lstStyle/>
          <a:p>
            <a:r>
              <a:rPr lang="en-US" dirty="0"/>
              <a:t>Deduction for contribution to Individual Retirement Account (IRA)</a:t>
            </a:r>
          </a:p>
          <a:p>
            <a:pPr lvl="1"/>
            <a:r>
              <a:rPr lang="en-US" dirty="0"/>
              <a:t>Can make anytime during tax year and up to filing deadline (April 15) of following year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5E232-2197-4092-82C0-09FF62B5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8A685-42ED-4130-B68E-C0C00545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72B8D1-1D1A-46A0-875B-614A5D374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35856"/>
              </p:ext>
            </p:extLst>
          </p:nvPr>
        </p:nvGraphicFramePr>
        <p:xfrm>
          <a:off x="609600" y="3178680"/>
          <a:ext cx="477630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461">
                  <a:extLst>
                    <a:ext uri="{9D8B030D-6E8A-4147-A177-3AD203B41FA5}">
                      <a16:colId xmlns:a16="http://schemas.microsoft.com/office/drawing/2014/main" val="308224960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3397398597"/>
                    </a:ext>
                  </a:extLst>
                </a:gridCol>
                <a:gridCol w="1302026">
                  <a:extLst>
                    <a:ext uri="{9D8B030D-6E8A-4147-A177-3AD203B41FA5}">
                      <a16:colId xmlns:a16="http://schemas.microsoft.com/office/drawing/2014/main" val="2250749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51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Pretax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(5,500)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4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 Savings (35%)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93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 Cash Outflow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(3,575)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92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PV factor (5%)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53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(3,575)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5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(3,575)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13406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E094F12-AEE5-48AE-832D-673E8830F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185086"/>
              </p:ext>
            </p:extLst>
          </p:nvPr>
        </p:nvGraphicFramePr>
        <p:xfrm>
          <a:off x="5721626" y="3178680"/>
          <a:ext cx="556225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78">
                  <a:extLst>
                    <a:ext uri="{9D8B030D-6E8A-4147-A177-3AD203B41FA5}">
                      <a16:colId xmlns:a16="http://schemas.microsoft.com/office/drawing/2014/main" val="3082249604"/>
                    </a:ext>
                  </a:extLst>
                </a:gridCol>
                <a:gridCol w="1130502">
                  <a:extLst>
                    <a:ext uri="{9D8B030D-6E8A-4147-A177-3AD203B41FA5}">
                      <a16:colId xmlns:a16="http://schemas.microsoft.com/office/drawing/2014/main" val="3397398597"/>
                    </a:ext>
                  </a:extLst>
                </a:gridCol>
                <a:gridCol w="1516278">
                  <a:extLst>
                    <a:ext uri="{9D8B030D-6E8A-4147-A177-3AD203B41FA5}">
                      <a16:colId xmlns:a16="http://schemas.microsoft.com/office/drawing/2014/main" val="2250749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51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Pretax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(5,500)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4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 Savings (35%)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93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 Cashflow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(5,500)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92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PV factor (5% for 4 months)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.9836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53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(5,410)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5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(3,485)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55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11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446F6-65B0-47EC-A240-5E98BEF6C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C1226-5BDC-45F9-B547-E31125233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083365"/>
            <a:ext cx="11224591" cy="44407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Limitations on timing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tax deduction often cannot be accelerated without the actual cash outflow that generates the deduction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Tax law generally requires taxpayers to continue their investment to defer income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Deferral strategy may not be optimal if taxpayer has cash flow needs, or if continuing investment generates low returns or subjects taxpayer to unnecessary risk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Constructive receipt doctrine</a:t>
            </a:r>
            <a:r>
              <a:rPr lang="en-US" dirty="0"/>
              <a:t>: taxpayer must recognize income when it is actually or constructively received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69DFC-EC8D-4938-8AB9-828C27CA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75720-A917-4C20-AD86-3E95B6BA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4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T4D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1577</TotalTime>
  <Words>252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 2</vt:lpstr>
      <vt:lpstr>FCB_template1</vt:lpstr>
      <vt:lpstr>ACCTG 325 Video T4D</vt:lpstr>
      <vt:lpstr>Timing</vt:lpstr>
      <vt:lpstr>Timing</vt:lpstr>
      <vt:lpstr>Timing</vt:lpstr>
      <vt:lpstr>Timing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Steven Gill</cp:lastModifiedBy>
  <cp:revision>35</cp:revision>
  <dcterms:created xsi:type="dcterms:W3CDTF">2017-02-14T17:27:43Z</dcterms:created>
  <dcterms:modified xsi:type="dcterms:W3CDTF">2017-06-15T07:12:47Z</dcterms:modified>
</cp:coreProperties>
</file>