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22" r:id="rId3"/>
    <p:sldId id="307" r:id="rId4"/>
    <p:sldId id="308" r:id="rId5"/>
    <p:sldId id="321" r:id="rId6"/>
    <p:sldId id="314" r:id="rId7"/>
    <p:sldId id="315" r:id="rId8"/>
    <p:sldId id="323" r:id="rId9"/>
    <p:sldId id="324" r:id="rId10"/>
    <p:sldId id="316" r:id="rId11"/>
    <p:sldId id="325" r:id="rId12"/>
    <p:sldId id="326" r:id="rId13"/>
    <p:sldId id="317" r:id="rId14"/>
    <p:sldId id="318" r:id="rId15"/>
    <p:sldId id="278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T14E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Individual Tax Rates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A69E-F81D-4640-A3FB-0D795237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1A7E-D0F2-493D-9478-6EA77685D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123123"/>
            <a:ext cx="6120455" cy="4400986"/>
          </a:xfrm>
        </p:spPr>
        <p:txBody>
          <a:bodyPr/>
          <a:lstStyle/>
          <a:p>
            <a:r>
              <a:rPr lang="en-US" dirty="0"/>
              <a:t>What about a taxpayer in lower ordinary tax rates?</a:t>
            </a:r>
          </a:p>
          <a:p>
            <a:pPr lvl="1"/>
            <a:r>
              <a:rPr lang="en-US" dirty="0"/>
              <a:t>Veronica has $20,000 of taxable income</a:t>
            </a:r>
          </a:p>
          <a:p>
            <a:pPr lvl="2"/>
            <a:r>
              <a:rPr lang="en-US" dirty="0"/>
              <a:t>Wages $19,000</a:t>
            </a:r>
          </a:p>
          <a:p>
            <a:pPr lvl="2"/>
            <a:r>
              <a:rPr lang="en-US" dirty="0"/>
              <a:t>LT capital gains $13,000</a:t>
            </a:r>
          </a:p>
          <a:p>
            <a:pPr lvl="2"/>
            <a:r>
              <a:rPr lang="en-US" dirty="0"/>
              <a:t>Deductions and exemptions $12,000</a:t>
            </a:r>
          </a:p>
          <a:p>
            <a:pPr lvl="1"/>
            <a:r>
              <a:rPr lang="en-US" dirty="0"/>
              <a:t>Ordinary income = $7,000; LT cap gain = $13,000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0CA9D-4180-436D-8B86-2E189731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895A5-C3E6-46EF-BBBC-DE75A7A1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1E8EF1-7786-45C1-94A8-C02C84BCB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55691"/>
              </p:ext>
            </p:extLst>
          </p:nvPr>
        </p:nvGraphicFramePr>
        <p:xfrm>
          <a:off x="6756399" y="1902546"/>
          <a:ext cx="482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5006">
                  <a:extLst>
                    <a:ext uri="{9D8B030D-6E8A-4147-A177-3AD203B41FA5}">
                      <a16:colId xmlns:a16="http://schemas.microsoft.com/office/drawing/2014/main" val="3760387090"/>
                    </a:ext>
                  </a:extLst>
                </a:gridCol>
                <a:gridCol w="1530994">
                  <a:extLst>
                    <a:ext uri="{9D8B030D-6E8A-4147-A177-3AD203B41FA5}">
                      <a16:colId xmlns:a16="http://schemas.microsoft.com/office/drawing/2014/main" val="654557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Wages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1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LTCG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90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1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Standard deduction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(12,000)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66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Taxable income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108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1D365A-E6C3-424B-9B57-D03C51C5C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04459"/>
              </p:ext>
            </p:extLst>
          </p:nvPr>
        </p:nvGraphicFramePr>
        <p:xfrm>
          <a:off x="6673129" y="4317069"/>
          <a:ext cx="50286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25">
                  <a:extLst>
                    <a:ext uri="{9D8B030D-6E8A-4147-A177-3AD203B41FA5}">
                      <a16:colId xmlns:a16="http://schemas.microsoft.com/office/drawing/2014/main" val="1135789348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1954293939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4075608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LTCG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54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7,000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8255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57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127F-2FC8-4756-9D22-2B3AE6DE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BD71F-4987-4156-A3D0-981CAC39B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on ordinary income</a:t>
            </a:r>
          </a:p>
          <a:p>
            <a:r>
              <a:rPr lang="en-US" dirty="0"/>
              <a:t>$7,000 x 10% = $700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ED5B7-3330-447D-8F09-05FCFF5C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6A9E2-9A61-4D7F-871C-F75401C7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7F7B02-5541-4553-ACDD-6B7664C20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529" y="1211018"/>
            <a:ext cx="4545500" cy="2469809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D78CEA9-705C-4BB0-A6F7-72A7E4CD6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357187"/>
              </p:ext>
            </p:extLst>
          </p:nvPr>
        </p:nvGraphicFramePr>
        <p:xfrm>
          <a:off x="6353354" y="450995"/>
          <a:ext cx="50286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25">
                  <a:extLst>
                    <a:ext uri="{9D8B030D-6E8A-4147-A177-3AD203B41FA5}">
                      <a16:colId xmlns:a16="http://schemas.microsoft.com/office/drawing/2014/main" val="1135789348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1954293939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4075608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LTCG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54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7,000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8255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29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127F-2FC8-4756-9D22-2B3AE6DE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BD71F-4987-4156-A3D0-981CAC39B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7453"/>
            <a:ext cx="5301006" cy="3923907"/>
          </a:xfrm>
        </p:spPr>
        <p:txBody>
          <a:bodyPr/>
          <a:lstStyle/>
          <a:p>
            <a:r>
              <a:rPr lang="en-US" dirty="0"/>
              <a:t>Tax on preferential income (LTCG)</a:t>
            </a:r>
          </a:p>
          <a:p>
            <a:r>
              <a:rPr lang="en-US" dirty="0"/>
              <a:t>$13,000 x 0%?</a:t>
            </a:r>
          </a:p>
          <a:p>
            <a:r>
              <a:rPr lang="en-US" dirty="0"/>
              <a:t>First must consider all ordinary income!</a:t>
            </a:r>
          </a:p>
          <a:p>
            <a:r>
              <a:rPr lang="en-US" dirty="0"/>
              <a:t>LTCG income is increment from $7,000 to $20,000</a:t>
            </a:r>
          </a:p>
          <a:p>
            <a:pPr lvl="1"/>
            <a:r>
              <a:rPr lang="en-US" dirty="0"/>
              <a:t>Tax is $13,000 x 0% = $0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ED5B7-3330-447D-8F09-05FCFF5C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6A9E2-9A61-4D7F-871C-F75401C7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D78CEA9-705C-4BB0-A6F7-72A7E4CD6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52152"/>
              </p:ext>
            </p:extLst>
          </p:nvPr>
        </p:nvGraphicFramePr>
        <p:xfrm>
          <a:off x="6353354" y="450995"/>
          <a:ext cx="50286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25">
                  <a:extLst>
                    <a:ext uri="{9D8B030D-6E8A-4147-A177-3AD203B41FA5}">
                      <a16:colId xmlns:a16="http://schemas.microsoft.com/office/drawing/2014/main" val="1135789348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1954293939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4075608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LTCG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54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7,000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82558116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E4C9A92-B2A6-455E-98C6-E4EE0B716F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53354" y="1417638"/>
            <a:ext cx="5500362" cy="127635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FD54DFD-D60B-43C8-BB6F-088BDC6BF173}"/>
              </a:ext>
            </a:extLst>
          </p:cNvPr>
          <p:cNvSpPr txBox="1">
            <a:spLocks/>
          </p:cNvSpPr>
          <p:nvPr/>
        </p:nvSpPr>
        <p:spPr>
          <a:xfrm>
            <a:off x="6552710" y="2918166"/>
            <a:ext cx="5301006" cy="19013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Total tax</a:t>
            </a:r>
          </a:p>
          <a:p>
            <a:r>
              <a:rPr lang="en-US" dirty="0"/>
              <a:t>$700 + $0 = $700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95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DF39D-041C-4FF9-B12E-C05A7F15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7CF5D-8FBF-41EE-ACFE-25C9F111E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934279"/>
            <a:ext cx="11304104" cy="4589830"/>
          </a:xfrm>
        </p:spPr>
        <p:txBody>
          <a:bodyPr/>
          <a:lstStyle/>
          <a:p>
            <a:r>
              <a:rPr lang="en-US" sz="2800" dirty="0"/>
              <a:t>Interaction of AGI and deductions can cause marginal rate to “float” in less predictable ways</a:t>
            </a:r>
          </a:p>
          <a:p>
            <a:pPr lvl="1"/>
            <a:r>
              <a:rPr lang="en-US" sz="2400" dirty="0"/>
              <a:t>Archie has gross income of $102,500; itemized deductions of $42,500 that includes a $22,500 medical expense deduction ($30,000 in total medical expenses)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If Archie makes an investment and earns an additional $10,000, what is the after tax effect?</a:t>
            </a:r>
          </a:p>
          <a:p>
            <a:pPr lvl="2"/>
            <a:r>
              <a:rPr lang="en-US" sz="2000" dirty="0"/>
              <a:t>$10,000 x (1-tax rate)</a:t>
            </a:r>
          </a:p>
          <a:p>
            <a:pPr lvl="3"/>
            <a:r>
              <a:rPr lang="en-US" sz="1800" dirty="0"/>
              <a:t>$60,000 of taxable income puts him in 22% bracket, so $7,800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59308-DBC1-46CA-B28C-81EEEDA03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C6377-3E41-4AF2-9BEC-9EF6A764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AC45EF3-E30A-4AED-955D-3EFC7B548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695458"/>
              </p:ext>
            </p:extLst>
          </p:nvPr>
        </p:nvGraphicFramePr>
        <p:xfrm>
          <a:off x="3427163" y="2687320"/>
          <a:ext cx="482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5006">
                  <a:extLst>
                    <a:ext uri="{9D8B030D-6E8A-4147-A177-3AD203B41FA5}">
                      <a16:colId xmlns:a16="http://schemas.microsoft.com/office/drawing/2014/main" val="3760387090"/>
                    </a:ext>
                  </a:extLst>
                </a:gridCol>
                <a:gridCol w="1530994">
                  <a:extLst>
                    <a:ext uri="{9D8B030D-6E8A-4147-A177-3AD203B41FA5}">
                      <a16:colId xmlns:a16="http://schemas.microsoft.com/office/drawing/2014/main" val="654557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Wages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102,500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1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102,500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1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Itemized deductions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(42,500)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66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Taxable income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191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CFE0E-53A0-458B-BA8B-FC8DB3857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A1AFB-56D9-4C21-BF1D-1BB0432E0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4" y="1782763"/>
            <a:ext cx="4740676" cy="4313090"/>
          </a:xfrm>
        </p:spPr>
        <p:txBody>
          <a:bodyPr/>
          <a:lstStyle/>
          <a:p>
            <a:r>
              <a:rPr lang="en-US" dirty="0"/>
              <a:t>Increase in tax = $2,365</a:t>
            </a:r>
          </a:p>
          <a:p>
            <a:pPr lvl="1"/>
            <a:r>
              <a:rPr lang="en-US" dirty="0"/>
              <a:t>Increase in ATCF = $7,635 not $7,800</a:t>
            </a:r>
          </a:p>
          <a:p>
            <a:pPr lvl="1"/>
            <a:r>
              <a:rPr lang="en-US" dirty="0"/>
              <a:t>MTR short cut did not work due to interaction between income and deduction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393E3-B1C3-4BAB-BF28-FEBD6C4E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F2C5D-E45B-4435-BC27-E326A175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300E16B-0816-490B-A8DD-5E04BAD86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233436"/>
              </p:ext>
            </p:extLst>
          </p:nvPr>
        </p:nvGraphicFramePr>
        <p:xfrm>
          <a:off x="5605804" y="1782763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15930976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375003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19913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62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Gross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07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2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Medical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95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Medical deduction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72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deductions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39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Taxable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67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9,140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4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02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T14E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0B20-2BAE-40ED-B898-DE3675B3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QBI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79145-6C12-4596-BFCF-C5BEEC02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1182757"/>
            <a:ext cx="11164957" cy="4341351"/>
          </a:xfrm>
        </p:spPr>
        <p:txBody>
          <a:bodyPr/>
          <a:lstStyle/>
          <a:p>
            <a:r>
              <a:rPr lang="en-US" dirty="0"/>
              <a:t>4 step process to taxable income (follows Form 1040)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Total income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Adjusted gross income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Standard/Itemized Deductions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Qualified Business Income (QBI) deduction</a:t>
            </a:r>
          </a:p>
          <a:p>
            <a:pPr marL="571500" indent="-514350"/>
            <a:r>
              <a:rPr lang="en-US" dirty="0"/>
              <a:t>Prof Gill says add two more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Calculate tax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/>
              <a:t>Apply credits and payments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FF9AF-03B6-4CF6-9071-20CCCD7A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2407D-177C-4D6A-9C34-2CEC1AF8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8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9B26-AD6C-4AB8-ACB1-3A08E969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87DC-9770-4C83-950B-899DEDBC3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5: Using applicable filing status, compute tax</a:t>
            </a:r>
          </a:p>
          <a:p>
            <a:pPr lvl="1"/>
            <a:r>
              <a:rPr lang="en-US" dirty="0"/>
              <a:t>For income &lt; $100,000, must use tax tables</a:t>
            </a:r>
          </a:p>
          <a:p>
            <a:pPr lvl="1"/>
            <a:r>
              <a:rPr lang="en-US" dirty="0"/>
              <a:t>For income $100,000+, must use tax rate schedules</a:t>
            </a:r>
          </a:p>
          <a:p>
            <a:pPr lvl="2"/>
            <a:r>
              <a:rPr lang="en-US" dirty="0"/>
              <a:t>What we have been using until now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64D25-80AE-4F4F-B22E-B5D87B42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8AF15A-5A51-4E99-A3EF-81969510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2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A164-FE03-42AC-9F9F-4C3EB4C31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B0DD7-BECE-4DA1-BF7F-20C909280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DA618-1B39-45A3-A61D-54DBB365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3E412-EA7B-48D8-89F1-DDC7A6A3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9F4621-98C1-4A92-A09F-E1BE728C7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82" y="990254"/>
            <a:ext cx="10426188" cy="573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0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3988-25D8-481C-A49C-8FA85D678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B75D3-2C33-43BE-B91C-0DBD333CA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8258A-1A9D-40B2-A4DF-BA32D26D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3046D-081C-4AFE-B026-B70BA1BA5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E245F7-480A-4C03-9666-F30FD64A7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61" y="1333892"/>
            <a:ext cx="4545500" cy="24698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8AD203-1F0F-4730-8285-48BF240C9A99}"/>
              </a:ext>
            </a:extLst>
          </p:cNvPr>
          <p:cNvSpPr txBox="1"/>
          <p:nvPr/>
        </p:nvSpPr>
        <p:spPr>
          <a:xfrm>
            <a:off x="8184295" y="3674337"/>
            <a:ext cx="247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Married filing separately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DB3E83-4E6D-44AB-BDB1-4913A63902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770" y="1333892"/>
            <a:ext cx="4501509" cy="23915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60ED16-5286-4CF3-BA20-8787473AFD0D}"/>
              </a:ext>
            </a:extLst>
          </p:cNvPr>
          <p:cNvSpPr txBox="1"/>
          <p:nvPr/>
        </p:nvSpPr>
        <p:spPr>
          <a:xfrm>
            <a:off x="8296055" y="936546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 of Household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385ACE-AE7B-4AA3-9F06-AEE668373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61" y="3941123"/>
            <a:ext cx="4545500" cy="24327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1C2CA8-7C6B-454D-9DD0-918AD6FBFE24}"/>
              </a:ext>
            </a:extLst>
          </p:cNvPr>
          <p:cNvSpPr txBox="1"/>
          <p:nvPr/>
        </p:nvSpPr>
        <p:spPr>
          <a:xfrm>
            <a:off x="2149255" y="91622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420BCD-0251-48E6-BF3C-0C91924F6F31}"/>
              </a:ext>
            </a:extLst>
          </p:cNvPr>
          <p:cNvSpPr txBox="1"/>
          <p:nvPr/>
        </p:nvSpPr>
        <p:spPr>
          <a:xfrm>
            <a:off x="1625599" y="3669518"/>
            <a:ext cx="193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Married filing joint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D1C338-3EBF-4AB5-978C-02E77B23F1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0871" y="4028236"/>
            <a:ext cx="4579019" cy="243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0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6A9D-7271-4900-AEB3-76AA5C8B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FA663-76D5-4B40-979A-6B96D571E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the Character of income can create preferential tax rates</a:t>
            </a:r>
          </a:p>
          <a:p>
            <a:pPr lvl="1"/>
            <a:r>
              <a:rPr lang="en-US" dirty="0"/>
              <a:t>LT capital gains &amp; Qualified dividends 0/15/20%</a:t>
            </a:r>
          </a:p>
          <a:p>
            <a:r>
              <a:rPr lang="en-US" dirty="0"/>
              <a:t>When income character is not ordinary, the tax rate computation is more complex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D0669-AA46-46D8-8E03-E25274D04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39AD9-B8B7-4CF7-833B-D6832C7A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95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0109-6E05-4202-9EEE-49B96286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D9DF1-25F1-4F3B-A7B7-922619D35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1152939"/>
            <a:ext cx="11274287" cy="4371169"/>
          </a:xfrm>
        </p:spPr>
        <p:txBody>
          <a:bodyPr/>
          <a:lstStyle/>
          <a:p>
            <a:r>
              <a:rPr lang="en-US" dirty="0"/>
              <a:t>Betty has $88,000 of taxable income</a:t>
            </a:r>
          </a:p>
          <a:p>
            <a:pPr lvl="1"/>
            <a:r>
              <a:rPr lang="en-US" dirty="0"/>
              <a:t>Wages $87,000</a:t>
            </a:r>
          </a:p>
          <a:p>
            <a:pPr lvl="1"/>
            <a:r>
              <a:rPr lang="en-US" dirty="0"/>
              <a:t>LT capital gains $13,000</a:t>
            </a:r>
          </a:p>
          <a:p>
            <a:pPr lvl="1"/>
            <a:r>
              <a:rPr lang="en-US" dirty="0"/>
              <a:t>Standard deduction $12,000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F0352-11E2-4CBB-B0A6-4ABB467D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FE88E-8BE9-46CE-B4F8-E5BF9154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2EA3FC7-F0C7-4152-A52D-284AEE7DC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80297"/>
              </p:ext>
            </p:extLst>
          </p:nvPr>
        </p:nvGraphicFramePr>
        <p:xfrm>
          <a:off x="6756399" y="1902546"/>
          <a:ext cx="482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5006">
                  <a:extLst>
                    <a:ext uri="{9D8B030D-6E8A-4147-A177-3AD203B41FA5}">
                      <a16:colId xmlns:a16="http://schemas.microsoft.com/office/drawing/2014/main" val="3760387090"/>
                    </a:ext>
                  </a:extLst>
                </a:gridCol>
                <a:gridCol w="1530994">
                  <a:extLst>
                    <a:ext uri="{9D8B030D-6E8A-4147-A177-3AD203B41FA5}">
                      <a16:colId xmlns:a16="http://schemas.microsoft.com/office/drawing/2014/main" val="654557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Wages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87,000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1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LTCG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690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1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Standard deduction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(12,000)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66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Taxable income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$88,000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6108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D84980-0AE7-46FD-A61B-FFE8F4CF7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55317"/>
              </p:ext>
            </p:extLst>
          </p:nvPr>
        </p:nvGraphicFramePr>
        <p:xfrm>
          <a:off x="5142847" y="4467898"/>
          <a:ext cx="50286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25">
                  <a:extLst>
                    <a:ext uri="{9D8B030D-6E8A-4147-A177-3AD203B41FA5}">
                      <a16:colId xmlns:a16="http://schemas.microsoft.com/office/drawing/2014/main" val="1135789348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1954293939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4075608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LTCG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54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88,000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75,000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8255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0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127F-2FC8-4756-9D22-2B3AE6DE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BD71F-4987-4156-A3D0-981CAC39B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on ordinary income</a:t>
            </a:r>
          </a:p>
          <a:p>
            <a:r>
              <a:rPr lang="en-US" dirty="0"/>
              <a:t>$75,000 - $38,700 = $36,300</a:t>
            </a:r>
          </a:p>
          <a:p>
            <a:r>
              <a:rPr lang="en-US" dirty="0"/>
              <a:t>$36,300 x 22% = $7,986</a:t>
            </a:r>
          </a:p>
          <a:p>
            <a:r>
              <a:rPr lang="en-US" dirty="0"/>
              <a:t>$7,986 + $4,453.50 = $12,439.50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ED5B7-3330-447D-8F09-05FCFF5C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6A9E2-9A61-4D7F-871C-F75401C7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7F7B02-5541-4553-ACDD-6B7664C20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529" y="1211018"/>
            <a:ext cx="4545500" cy="2469809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D78CEA9-705C-4BB0-A6F7-72A7E4CD6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318577"/>
              </p:ext>
            </p:extLst>
          </p:nvPr>
        </p:nvGraphicFramePr>
        <p:xfrm>
          <a:off x="6353354" y="450995"/>
          <a:ext cx="50286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25">
                  <a:extLst>
                    <a:ext uri="{9D8B030D-6E8A-4147-A177-3AD203B41FA5}">
                      <a16:colId xmlns:a16="http://schemas.microsoft.com/office/drawing/2014/main" val="1135789348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1954293939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4075608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LTCG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54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98,000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85,000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8255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24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127F-2FC8-4756-9D22-2B3AE6DE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Tax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BD71F-4987-4156-A3D0-981CAC39B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5301006" cy="3923907"/>
          </a:xfrm>
        </p:spPr>
        <p:txBody>
          <a:bodyPr/>
          <a:lstStyle/>
          <a:p>
            <a:r>
              <a:rPr lang="en-US" dirty="0"/>
              <a:t>Tax on preferential income (LTCG)</a:t>
            </a:r>
          </a:p>
          <a:p>
            <a:r>
              <a:rPr lang="en-US" dirty="0"/>
              <a:t>$13,000 x 0%?</a:t>
            </a:r>
          </a:p>
          <a:p>
            <a:r>
              <a:rPr lang="en-US" dirty="0"/>
              <a:t>First must consider all ordinary income!</a:t>
            </a:r>
          </a:p>
          <a:p>
            <a:r>
              <a:rPr lang="en-US" dirty="0"/>
              <a:t>LTCG income is increment from $75,000 to $88,000</a:t>
            </a:r>
          </a:p>
          <a:p>
            <a:pPr lvl="1"/>
            <a:r>
              <a:rPr lang="en-US" dirty="0"/>
              <a:t>Tax is $13,000 x 15% = $1,950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ED5B7-3330-447D-8F09-05FCFF5C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6A9E2-9A61-4D7F-871C-F75401C7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D78CEA9-705C-4BB0-A6F7-72A7E4CD6C8A}"/>
              </a:ext>
            </a:extLst>
          </p:cNvPr>
          <p:cNvGraphicFramePr>
            <a:graphicFrameLocks noGrp="1"/>
          </p:cNvGraphicFramePr>
          <p:nvPr/>
        </p:nvGraphicFramePr>
        <p:xfrm>
          <a:off x="6353354" y="450995"/>
          <a:ext cx="502867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225">
                  <a:extLst>
                    <a:ext uri="{9D8B030D-6E8A-4147-A177-3AD203B41FA5}">
                      <a16:colId xmlns:a16="http://schemas.microsoft.com/office/drawing/2014/main" val="1135789348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1954293939"/>
                    </a:ext>
                  </a:extLst>
                </a:gridCol>
                <a:gridCol w="1676225">
                  <a:extLst>
                    <a:ext uri="{9D8B030D-6E8A-4147-A177-3AD203B41FA5}">
                      <a16:colId xmlns:a16="http://schemas.microsoft.com/office/drawing/2014/main" val="4075608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LTCG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54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98,000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13,000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85,000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82558116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E4C9A92-B2A6-455E-98C6-E4EE0B716F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53354" y="1417638"/>
            <a:ext cx="5500362" cy="127635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FD54DFD-D60B-43C8-BB6F-088BDC6BF173}"/>
              </a:ext>
            </a:extLst>
          </p:cNvPr>
          <p:cNvSpPr txBox="1">
            <a:spLocks/>
          </p:cNvSpPr>
          <p:nvPr/>
        </p:nvSpPr>
        <p:spPr>
          <a:xfrm>
            <a:off x="6552710" y="2918166"/>
            <a:ext cx="5301006" cy="19013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Total tax</a:t>
            </a:r>
          </a:p>
          <a:p>
            <a:r>
              <a:rPr lang="en-US" dirty="0"/>
              <a:t>$12,439.50 + $1,950 = $14,389.50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87475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4656</TotalTime>
  <Words>629</Words>
  <Application>Microsoft Office PowerPoint</Application>
  <PresentationFormat>Widescreen</PresentationFormat>
  <Paragraphs>191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FCB_template1</vt:lpstr>
      <vt:lpstr>ACCTG 325 Video T14E</vt:lpstr>
      <vt:lpstr>QBI Deduction</vt:lpstr>
      <vt:lpstr>Individual Tax Rates</vt:lpstr>
      <vt:lpstr>Individual Overview</vt:lpstr>
      <vt:lpstr>Individual Tax Rates</vt:lpstr>
      <vt:lpstr>Individual Tax Rates</vt:lpstr>
      <vt:lpstr>Individual Tax Rates</vt:lpstr>
      <vt:lpstr>Individual Tax Rates</vt:lpstr>
      <vt:lpstr>Individual Tax Rates</vt:lpstr>
      <vt:lpstr>Individual Tax Rates</vt:lpstr>
      <vt:lpstr>Individual Tax Rates</vt:lpstr>
      <vt:lpstr>Individual Tax Rates</vt:lpstr>
      <vt:lpstr>Individual Tax Rates</vt:lpstr>
      <vt:lpstr>Individual Tax Rates</vt:lpstr>
      <vt:lpstr>Individual Tax Rates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Steven Gill</cp:lastModifiedBy>
  <cp:revision>71</cp:revision>
  <cp:lastPrinted>2019-04-21T23:20:16Z</cp:lastPrinted>
  <dcterms:created xsi:type="dcterms:W3CDTF">2017-02-14T17:27:43Z</dcterms:created>
  <dcterms:modified xsi:type="dcterms:W3CDTF">2019-04-22T00:29:23Z</dcterms:modified>
</cp:coreProperties>
</file>