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4" r:id="rId3"/>
    <p:sldId id="285" r:id="rId4"/>
    <p:sldId id="291" r:id="rId5"/>
    <p:sldId id="292" r:id="rId6"/>
    <p:sldId id="293" r:id="rId7"/>
    <p:sldId id="294" r:id="rId8"/>
    <p:sldId id="322" r:id="rId9"/>
    <p:sldId id="323" r:id="rId10"/>
    <p:sldId id="295" r:id="rId11"/>
    <p:sldId id="296" r:id="rId12"/>
    <p:sldId id="321" r:id="rId13"/>
    <p:sldId id="314" r:id="rId14"/>
    <p:sldId id="315" r:id="rId15"/>
    <p:sldId id="316" r:id="rId16"/>
    <p:sldId id="317" r:id="rId17"/>
    <p:sldId id="318" r:id="rId18"/>
    <p:sldId id="298" r:id="rId19"/>
    <p:sldId id="319" r:id="rId20"/>
    <p:sldId id="299" r:id="rId21"/>
    <p:sldId id="320" r:id="rId22"/>
    <p:sldId id="313" r:id="rId23"/>
    <p:sldId id="278" r:id="rId2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5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1D203A-FF79-49BA-A632-F48225AEDD5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69BC99-A47E-4AD3-8DC4-63408394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9BC99-A47E-4AD3-8DC4-6340839441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6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6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5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7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799" cy="1143000"/>
          </a:xfrm>
          <a:prstGeom prst="rect">
            <a:avLst/>
          </a:prstGeo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239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16238" y="6095853"/>
            <a:ext cx="12034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3884" y="6460978"/>
            <a:ext cx="835841" cy="389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1906E7-A341-F64A-82D4-7221B283D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6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5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37600" y="590386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Module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1906E7-A341-F64A-82D4-7221B283D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1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37600" y="58661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Module 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1906E7-A341-F64A-82D4-7221B283D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3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6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95447"/>
            <a:ext cx="12192000" cy="8579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8" name="Picture 7" descr="SDSU-FCBA-HZ-3C-REV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" y="6051488"/>
            <a:ext cx="3505472" cy="80651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914400" y="905841"/>
            <a:ext cx="10363200" cy="9339"/>
          </a:xfrm>
          <a:prstGeom prst="line">
            <a:avLst/>
          </a:prstGeom>
          <a:ln w="38100" cmpd="sng">
            <a:solidFill>
              <a:srgbClr val="9E09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24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416951"/>
            <a:ext cx="7772400" cy="1470025"/>
          </a:xfrm>
        </p:spPr>
        <p:txBody>
          <a:bodyPr/>
          <a:lstStyle/>
          <a:p>
            <a:r>
              <a:rPr lang="en-US" dirty="0"/>
              <a:t>ACCTG 325</a:t>
            </a:r>
            <a:br>
              <a:rPr lang="en-US" dirty="0"/>
            </a:br>
            <a:r>
              <a:rPr lang="en-US" dirty="0"/>
              <a:t>Video T14C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111100"/>
            <a:ext cx="6400800" cy="1752600"/>
          </a:xfrm>
        </p:spPr>
        <p:txBody>
          <a:bodyPr/>
          <a:lstStyle/>
          <a:p>
            <a:r>
              <a:rPr lang="en-US" dirty="0"/>
              <a:t>Standard and Itemized Deductions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09800" y="905841"/>
            <a:ext cx="7772400" cy="9339"/>
          </a:xfrm>
          <a:prstGeom prst="line">
            <a:avLst/>
          </a:prstGeom>
          <a:ln w="38100" cmpd="sng">
            <a:solidFill>
              <a:srgbClr val="9E09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62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86A1B-68C2-4309-900F-F52A5EF5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B65E-9A9B-4E95-9CBA-E87784480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spent 7 slides on the </a:t>
            </a:r>
            <a:r>
              <a:rPr lang="en-US" i="1" u="sng" dirty="0"/>
              <a:t>standard</a:t>
            </a:r>
            <a:r>
              <a:rPr lang="en-US" dirty="0"/>
              <a:t> deduction!</a:t>
            </a:r>
          </a:p>
          <a:p>
            <a:pPr lvl="1"/>
            <a:r>
              <a:rPr lang="en-US" dirty="0"/>
              <a:t>And frankly, did not do it justice</a:t>
            </a:r>
          </a:p>
          <a:p>
            <a:r>
              <a:rPr lang="en-US" dirty="0"/>
              <a:t>Itemized deductions</a:t>
            </a:r>
          </a:p>
          <a:p>
            <a:pPr lvl="1"/>
            <a:r>
              <a:rPr lang="en-US" dirty="0"/>
              <a:t>Short list of personal expenses and losses that Congress lets individuals deduct</a:t>
            </a:r>
          </a:p>
          <a:p>
            <a:pPr lvl="1"/>
            <a:r>
              <a:rPr lang="en-US" dirty="0"/>
              <a:t>Use Schedule A to Form 1040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A2C71-B59C-441B-9D92-44EADC1B7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C7FBD-7AF8-4642-840A-A294B7A1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29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3350-B62B-4B56-9926-CA036F3BC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53B73-673F-420C-8442-37AD54093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2350416" cy="3923907"/>
          </a:xfrm>
        </p:spPr>
        <p:txBody>
          <a:bodyPr/>
          <a:lstStyle/>
          <a:p>
            <a:r>
              <a:rPr lang="en-US" dirty="0"/>
              <a:t>Details are reported on Schedule A</a:t>
            </a:r>
          </a:p>
          <a:p>
            <a:r>
              <a:rPr lang="en-US" dirty="0"/>
              <a:t>Total carried to Form 1040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910EF-D43C-47A9-9F9F-2069815FB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D9DCA-63C7-45AA-A2B2-16EA45EA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A1CEED-E063-4D12-8549-0C0ACF3B4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516" y="1013472"/>
            <a:ext cx="8440861" cy="486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39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CE0F0-3F02-4754-9B6D-BC9FBA6E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Deductions - 2018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BAB19-736F-4665-83E2-4C3897986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053548"/>
            <a:ext cx="11529391" cy="4470561"/>
          </a:xfrm>
        </p:spPr>
        <p:txBody>
          <a:bodyPr/>
          <a:lstStyle/>
          <a:p>
            <a:r>
              <a:rPr lang="en-US" dirty="0"/>
              <a:t>Medical expenses – fairness (limited by % AGI)</a:t>
            </a:r>
          </a:p>
          <a:p>
            <a:r>
              <a:rPr lang="en-US" dirty="0"/>
              <a:t>Taxes – Tax expenditure (limited to $10,000 per return)</a:t>
            </a:r>
          </a:p>
          <a:p>
            <a:r>
              <a:rPr lang="en-US" dirty="0"/>
              <a:t>Interest – Tax expenditure (limited on amt. of debt)</a:t>
            </a:r>
          </a:p>
          <a:p>
            <a:r>
              <a:rPr lang="en-US" dirty="0"/>
              <a:t>Charitable contributions – Tax expenditure (limited by % AGI)</a:t>
            </a:r>
          </a:p>
          <a:p>
            <a:r>
              <a:rPr lang="en-US" dirty="0"/>
              <a:t>Casualty losses – fairness (limited by % AGI and only for federal disasters)</a:t>
            </a:r>
          </a:p>
          <a:p>
            <a:r>
              <a:rPr lang="en-US" dirty="0" err="1"/>
              <a:t>Misc</a:t>
            </a:r>
            <a:r>
              <a:rPr lang="en-US" dirty="0"/>
              <a:t> Deductions – those limited by AGI are repealed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43260-C730-48C0-A975-32428BD09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F6307-B6CF-4039-89EE-29A28F3F1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222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6A320-AEFF-4F4A-9132-2B069DE5B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3ACBF-DAD1-4567-B477-C38EC506A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</a:t>
            </a:r>
          </a:p>
          <a:p>
            <a:pPr lvl="1"/>
            <a:r>
              <a:rPr lang="en-US" dirty="0"/>
              <a:t>Must exceed floor of 7.5% in 2018</a:t>
            </a:r>
          </a:p>
          <a:p>
            <a:pPr lvl="2"/>
            <a:r>
              <a:rPr lang="en-US" dirty="0"/>
              <a:t>Works like casualty loss to capture “significant” medical expenses</a:t>
            </a:r>
          </a:p>
          <a:p>
            <a:pPr lvl="2"/>
            <a:r>
              <a:rPr lang="en-US" dirty="0"/>
              <a:t>Barb’s AGI is $50,000 and she incurs $5,500 of qualified medical expenses</a:t>
            </a:r>
          </a:p>
          <a:p>
            <a:pPr lvl="3"/>
            <a:r>
              <a:rPr lang="en-US" dirty="0"/>
              <a:t>$50,000 x 7.5% = $3,750 floor</a:t>
            </a:r>
          </a:p>
          <a:p>
            <a:pPr lvl="3"/>
            <a:r>
              <a:rPr lang="en-US" dirty="0"/>
              <a:t>$5,500 - $3,750 = $1,750 medical expense deduction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08A3C-8BAA-4CA7-AF9D-2CF6384C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83B6A-FEE4-4945-863C-6AA1DE2C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14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2F925-7BAE-4DF3-B44A-6BCD8D314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1B62D-81B0-4B53-B97D-9C9A666CB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Taxes</a:t>
            </a:r>
          </a:p>
          <a:p>
            <a:pPr lvl="1"/>
            <a:r>
              <a:rPr lang="en-US" dirty="0"/>
              <a:t>State income tax OR state sales and use tax</a:t>
            </a:r>
          </a:p>
          <a:p>
            <a:pPr lvl="1"/>
            <a:r>
              <a:rPr lang="en-US" dirty="0"/>
              <a:t>Property taxes</a:t>
            </a:r>
          </a:p>
          <a:p>
            <a:pPr lvl="2"/>
            <a:r>
              <a:rPr lang="en-US" dirty="0"/>
              <a:t>Real and personal</a:t>
            </a:r>
          </a:p>
          <a:p>
            <a:pPr lvl="2"/>
            <a:r>
              <a:rPr lang="en-US" dirty="0"/>
              <a:t>Auto taxes (if based on value)</a:t>
            </a:r>
          </a:p>
          <a:p>
            <a:pPr lvl="1"/>
            <a:r>
              <a:rPr lang="en-US" dirty="0"/>
              <a:t>Limit in total is $10,000 (2018)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08229-70CF-4B25-895C-43F81AF93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C3729-2AE3-4A67-829E-67D6FCC9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67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E56A-9F18-45A8-8E53-F6D184F6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C4072-6232-463F-B1F6-B47ECE1C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093305"/>
            <a:ext cx="11264348" cy="4430804"/>
          </a:xfrm>
        </p:spPr>
        <p:txBody>
          <a:bodyPr/>
          <a:lstStyle/>
          <a:p>
            <a:r>
              <a:rPr lang="en-US" dirty="0"/>
              <a:t>Interest</a:t>
            </a:r>
          </a:p>
          <a:p>
            <a:pPr lvl="1"/>
            <a:r>
              <a:rPr lang="en-US" dirty="0"/>
              <a:t>Qualified home mortgage interest</a:t>
            </a:r>
          </a:p>
          <a:p>
            <a:pPr lvl="2"/>
            <a:r>
              <a:rPr lang="en-US" dirty="0"/>
              <a:t>Interest on first $1 million of qualified home debt (2018 $750,000)</a:t>
            </a:r>
          </a:p>
          <a:p>
            <a:pPr lvl="2"/>
            <a:r>
              <a:rPr lang="en-US" dirty="0"/>
              <a:t>Interest on up to $100,000 of home equity loan (repealed in 2018)</a:t>
            </a:r>
          </a:p>
          <a:p>
            <a:pPr lvl="2"/>
            <a:r>
              <a:rPr lang="en-US" dirty="0"/>
              <a:t>Can have up to two homes</a:t>
            </a:r>
          </a:p>
          <a:p>
            <a:pPr lvl="1"/>
            <a:r>
              <a:rPr lang="en-US" dirty="0"/>
              <a:t>Investment interest</a:t>
            </a:r>
          </a:p>
          <a:p>
            <a:pPr lvl="1"/>
            <a:r>
              <a:rPr lang="en-US" dirty="0"/>
              <a:t>Personal interest (auto, credit cards, etc.) NOT deductible </a:t>
            </a:r>
          </a:p>
          <a:p>
            <a:pPr lvl="2"/>
            <a:r>
              <a:rPr lang="en-US" dirty="0"/>
              <a:t>Take home equity loan to purchase car! (not any more)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1320A-B496-4C64-AA81-C6213E52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E0A58-4F01-4A15-8538-134115AA1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04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02EBF-3524-4F97-92DC-E6C01A395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2CEBA-02F4-4F0F-8CF2-65FF9BB62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013791"/>
            <a:ext cx="11264348" cy="4510317"/>
          </a:xfrm>
        </p:spPr>
        <p:txBody>
          <a:bodyPr/>
          <a:lstStyle/>
          <a:p>
            <a:r>
              <a:rPr lang="en-US" dirty="0"/>
              <a:t>Charitable donations</a:t>
            </a:r>
          </a:p>
          <a:p>
            <a:pPr lvl="1"/>
            <a:r>
              <a:rPr lang="en-US" dirty="0"/>
              <a:t>Must be to organizations</a:t>
            </a:r>
          </a:p>
          <a:p>
            <a:pPr lvl="2"/>
            <a:r>
              <a:rPr lang="en-US" dirty="0"/>
              <a:t>Can’t be to homeless guy on street</a:t>
            </a:r>
          </a:p>
          <a:p>
            <a:pPr lvl="1"/>
            <a:r>
              <a:rPr lang="en-US" dirty="0"/>
              <a:t>Generally, limited to 50% of AGI (60% if cash)</a:t>
            </a:r>
          </a:p>
          <a:p>
            <a:pPr lvl="2"/>
            <a:r>
              <a:rPr lang="en-US" dirty="0"/>
              <a:t>Other limitations on different types of property donated</a:t>
            </a:r>
          </a:p>
          <a:p>
            <a:pPr lvl="1"/>
            <a:r>
              <a:rPr lang="en-US" dirty="0"/>
              <a:t>Janelle (30% MTR) owns stock she purchased for $10 and is now worth $100</a:t>
            </a:r>
          </a:p>
          <a:p>
            <a:pPr lvl="1"/>
            <a:r>
              <a:rPr lang="en-US" dirty="0"/>
              <a:t>She also wants to make a donation</a:t>
            </a:r>
          </a:p>
          <a:p>
            <a:pPr lvl="2"/>
            <a:r>
              <a:rPr lang="en-US" dirty="0"/>
              <a:t>Sell and generate $86.50 – make $$ donation reducing tax by $26</a:t>
            </a:r>
          </a:p>
          <a:p>
            <a:pPr lvl="2"/>
            <a:r>
              <a:rPr lang="en-US" dirty="0"/>
              <a:t> Donate stock and take FMV as deduction saving tax of $30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3EA66-1B15-4F13-A933-DF14C264F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612BF-9C6C-42D1-90C8-3833B271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41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4A82-FADF-4529-BBDC-95C3E460E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FAB83-BFE2-49F6-9201-7F8F8B7E0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1043609"/>
            <a:ext cx="11363739" cy="4480499"/>
          </a:xfrm>
        </p:spPr>
        <p:txBody>
          <a:bodyPr/>
          <a:lstStyle/>
          <a:p>
            <a:r>
              <a:rPr lang="en-US" dirty="0"/>
              <a:t>Casualty and theft losses – only deductible if related to federally declared disaster</a:t>
            </a:r>
          </a:p>
          <a:p>
            <a:r>
              <a:rPr lang="en-US" dirty="0" err="1"/>
              <a:t>Misc</a:t>
            </a:r>
            <a:r>
              <a:rPr lang="en-US" dirty="0"/>
              <a:t> expenses</a:t>
            </a:r>
          </a:p>
          <a:p>
            <a:pPr lvl="1"/>
            <a:r>
              <a:rPr lang="en-US" dirty="0"/>
              <a:t>Unreimbursed employee business expenses no longer deductible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2BF10-555D-4D46-8A8B-1D691A6B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7BC35-9CD6-4C39-97E3-572C3CF42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32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E8F5-12B3-49B9-A5A0-B4BCA0EC0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64106-7BA0-4DF2-970C-AA8BBA16C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1053549"/>
            <a:ext cx="11204713" cy="4470560"/>
          </a:xfrm>
        </p:spPr>
        <p:txBody>
          <a:bodyPr/>
          <a:lstStyle/>
          <a:p>
            <a:r>
              <a:rPr lang="en-US" dirty="0"/>
              <a:t>If standard deduction hovers around $24,000 for a MFJ, when does one itemize?</a:t>
            </a:r>
          </a:p>
          <a:p>
            <a:pPr lvl="1"/>
            <a:r>
              <a:rPr lang="en-US" dirty="0"/>
              <a:t>Typically, after home purchase</a:t>
            </a:r>
          </a:p>
          <a:p>
            <a:pPr lvl="2"/>
            <a:r>
              <a:rPr lang="en-US" dirty="0"/>
              <a:t>$400,000 mortgage at 5% = $20,000 interest</a:t>
            </a:r>
          </a:p>
          <a:p>
            <a:pPr lvl="2"/>
            <a:r>
              <a:rPr lang="en-US" dirty="0"/>
              <a:t>$400,000 value x 1.5% for property tax = $6,000 in property taxes</a:t>
            </a:r>
          </a:p>
          <a:p>
            <a:pPr lvl="2"/>
            <a:r>
              <a:rPr lang="en-US" dirty="0"/>
              <a:t>Itemization begins</a:t>
            </a:r>
          </a:p>
          <a:p>
            <a:r>
              <a:rPr lang="en-US" dirty="0"/>
              <a:t>Ella has taxable income of $30,000 and rents.  She makes a charitable contribution to American Cancer Society of $2,000 after her father dies from cancer</a:t>
            </a:r>
          </a:p>
          <a:p>
            <a:pPr lvl="1"/>
            <a:r>
              <a:rPr lang="en-US" dirty="0"/>
              <a:t>Probably not deductible 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FC481-7D61-4A4A-8FB0-3FCE28B55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701C4-52BE-4AE1-B75D-C24AA93D3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64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72982-0D1F-45DB-8205-45098A7C2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891CC-CA05-4E65-91AC-A6EF19FFA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024E3-04FB-432B-9884-E0F5BEE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1EFB5E-3F1A-419E-82A0-29E92CC5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AC3D42-6503-4DC1-B978-F99853421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28" y="1028456"/>
            <a:ext cx="11783997" cy="465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E0B20-2BAE-40ED-B898-DE3675B3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79145-6C12-4596-BFCF-C5BEEC024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43" y="1182757"/>
            <a:ext cx="11164957" cy="4341351"/>
          </a:xfrm>
        </p:spPr>
        <p:txBody>
          <a:bodyPr/>
          <a:lstStyle/>
          <a:p>
            <a:r>
              <a:rPr lang="en-US" dirty="0"/>
              <a:t>4 step process to taxable income (follows Form 1040)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Total income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Adjusted gross income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Standard/Itemized Deductions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QBI deduction</a:t>
            </a:r>
          </a:p>
          <a:p>
            <a:pPr marL="571500" indent="-514350"/>
            <a:r>
              <a:rPr lang="en-US" dirty="0"/>
              <a:t>Prof Gill says add two more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dirty="0"/>
              <a:t>Calculate tax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dirty="0"/>
              <a:t>Apply credits and payments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FF9AF-03B6-4CF6-9071-20CCCD7A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2407D-177C-4D6A-9C34-2CEC1AF83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52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2E86-CAC8-40EB-9989-C8180AA7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0CED4-CC0D-43A8-8BB8-1D56AFCD3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slide on “who takes deductions” by income level using JCT Tax expend info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16BC5-5490-4F05-BCE1-2F7E8BF9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6A253-D112-4837-9C5D-1EA65B1CB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EC0B02-794D-465D-A8E2-A487D29AB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79" y="1245326"/>
            <a:ext cx="10993603" cy="47651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FC5F9D-D52C-40E9-AAE1-21C7A5A8F60F}"/>
              </a:ext>
            </a:extLst>
          </p:cNvPr>
          <p:cNvSpPr txBox="1"/>
          <p:nvPr/>
        </p:nvSpPr>
        <p:spPr>
          <a:xfrm>
            <a:off x="6281530" y="2150466"/>
            <a:ext cx="904461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% of tax returns filed</a:t>
            </a:r>
          </a:p>
          <a:p>
            <a:r>
              <a:rPr lang="en-US" sz="1400" dirty="0">
                <a:solidFill>
                  <a:srgbClr val="FF0000"/>
                </a:solidFill>
              </a:rPr>
              <a:t>&lt;1</a:t>
            </a:r>
          </a:p>
          <a:p>
            <a:r>
              <a:rPr lang="en-US" sz="1400" dirty="0">
                <a:solidFill>
                  <a:srgbClr val="FF0000"/>
                </a:solidFill>
              </a:rPr>
              <a:t>&lt;1</a:t>
            </a:r>
          </a:p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  <a:p>
            <a:r>
              <a:rPr lang="en-US" sz="1400" dirty="0">
                <a:solidFill>
                  <a:srgbClr val="FF0000"/>
                </a:solidFill>
              </a:rPr>
              <a:t>4</a:t>
            </a:r>
          </a:p>
          <a:p>
            <a:r>
              <a:rPr lang="en-US" sz="1400" dirty="0">
                <a:solidFill>
                  <a:srgbClr val="FF0000"/>
                </a:solidFill>
              </a:rPr>
              <a:t>9</a:t>
            </a:r>
          </a:p>
          <a:p>
            <a:r>
              <a:rPr lang="en-US" sz="1400" dirty="0">
                <a:solidFill>
                  <a:srgbClr val="FF0000"/>
                </a:solidFill>
              </a:rPr>
              <a:t>19</a:t>
            </a:r>
          </a:p>
          <a:p>
            <a:r>
              <a:rPr lang="en-US" sz="1400" dirty="0">
                <a:solidFill>
                  <a:srgbClr val="FF0000"/>
                </a:solidFill>
              </a:rPr>
              <a:t>32</a:t>
            </a:r>
          </a:p>
          <a:p>
            <a:r>
              <a:rPr lang="en-US" sz="1400" dirty="0">
                <a:solidFill>
                  <a:srgbClr val="FF0000"/>
                </a:solidFill>
              </a:rPr>
              <a:t>6</a:t>
            </a:r>
          </a:p>
          <a:p>
            <a:r>
              <a:rPr lang="en-US" sz="1400" dirty="0">
                <a:solidFill>
                  <a:srgbClr val="FF0000"/>
                </a:solidFill>
              </a:rPr>
              <a:t>62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7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54C44-BE79-48D9-9A62-40B05014A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1AA94-D2AD-42EE-8137-0A3A98983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0FCBD-859D-4E66-9C11-1656984F0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26C1F-2EAA-4ED7-8F05-C7D040D0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080C6D-CF2B-468F-BF98-ADEF34DF8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80" y="1040777"/>
            <a:ext cx="11112620" cy="49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09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B0CBB-DDCA-42D8-9209-19DE3A1BC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57E19-3542-4BE7-9BEC-1E7EF99C1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1152939"/>
            <a:ext cx="11115261" cy="4371169"/>
          </a:xfrm>
        </p:spPr>
        <p:txBody>
          <a:bodyPr/>
          <a:lstStyle/>
          <a:p>
            <a:r>
              <a:rPr lang="en-US" dirty="0"/>
              <a:t>Timing of itemized deductions</a:t>
            </a:r>
          </a:p>
          <a:p>
            <a:pPr lvl="1"/>
            <a:r>
              <a:rPr lang="en-US" dirty="0"/>
              <a:t>No taxpayer wants to have $1 less of itemized deductions than the standard deduction!</a:t>
            </a:r>
          </a:p>
          <a:p>
            <a:pPr lvl="2"/>
            <a:r>
              <a:rPr lang="en-US" dirty="0"/>
              <a:t>Can time deductions to take advantage of interplay between standard and itemized</a:t>
            </a:r>
          </a:p>
          <a:p>
            <a:pPr lvl="2"/>
            <a:r>
              <a:rPr lang="en-US" dirty="0"/>
              <a:t>Charitable contributions is easiest</a:t>
            </a:r>
          </a:p>
          <a:p>
            <a:pPr lvl="2"/>
            <a:r>
              <a:rPr lang="en-US" dirty="0"/>
              <a:t>Taxes also somewhat (make state income tax payment by Dec 31)</a:t>
            </a:r>
          </a:p>
          <a:p>
            <a:pPr lvl="3"/>
            <a:r>
              <a:rPr lang="en-US" dirty="0"/>
              <a:t>Cannot generally time interest, medical, or casualty losses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DBB4A-47D5-4AAC-8E7D-B62029EEC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8DBEF-22E6-4D8B-B080-6BF4E10DE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88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BB030-8A02-4AB3-9C13-7EED56A29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ADBB7-E19C-40F7-A7D2-813EDE883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 of Video T14C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39510-7F4C-420F-B543-B55BE55B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ADB05-0C04-40EB-9754-BC4C3939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1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3CE9-EF6A-4622-896F-98CC1101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190C1-65E6-466C-9696-C9A595EFA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2" y="1133061"/>
            <a:ext cx="2397538" cy="4391047"/>
          </a:xfrm>
        </p:spPr>
        <p:txBody>
          <a:bodyPr/>
          <a:lstStyle/>
          <a:p>
            <a:r>
              <a:rPr lang="en-US" dirty="0"/>
              <a:t>Line 8: Itemized deductions or standard deduction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A283B-6CB8-476D-AD49-F36394BB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6AD99-6D0F-447D-8A2B-9463D89D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BE2666-0EED-44CA-9FA1-66155491B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427" y="478663"/>
            <a:ext cx="8424972" cy="54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8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C0933-A8AB-4F55-B91D-BF206EEA5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F349F-077D-4649-A360-DF8EC9FB5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Deduction – an amount each taxpayer may deduct depending on filing status</a:t>
            </a:r>
          </a:p>
          <a:p>
            <a:r>
              <a:rPr lang="en-US" dirty="0"/>
              <a:t>Itemized Deductions – the total of the qualifying deductions a taxpayer may use in lieu of the standard deduction</a:t>
            </a:r>
          </a:p>
          <a:p>
            <a:r>
              <a:rPr lang="en-US" dirty="0"/>
              <a:t>You can deduct the larger of these two!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AF49A-D62B-44B5-9C15-E9F2DAFC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D9ED0F-DFA5-4C46-8936-57A98E90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7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CE45C-DB46-4579-8507-DF841472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13E5A-A74B-452B-BB4F-62907CE1B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Deductions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73217-9213-4EDC-B544-7BA91F209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10FBC-9DF0-4340-B565-EDD97FA6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4D9F36-812B-4FB1-A8D3-775F94D9C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99825"/>
              </p:ext>
            </p:extLst>
          </p:nvPr>
        </p:nvGraphicFramePr>
        <p:xfrm>
          <a:off x="609600" y="2389440"/>
          <a:ext cx="10740272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126">
                  <a:extLst>
                    <a:ext uri="{9D8B030D-6E8A-4147-A177-3AD203B41FA5}">
                      <a16:colId xmlns:a16="http://schemas.microsoft.com/office/drawing/2014/main" val="4235479399"/>
                    </a:ext>
                  </a:extLst>
                </a:gridCol>
                <a:gridCol w="1069942">
                  <a:extLst>
                    <a:ext uri="{9D8B030D-6E8A-4147-A177-3AD203B41FA5}">
                      <a16:colId xmlns:a16="http://schemas.microsoft.com/office/drawing/2014/main" val="3450962351"/>
                    </a:ext>
                  </a:extLst>
                </a:gridCol>
                <a:gridCol w="1342534">
                  <a:extLst>
                    <a:ext uri="{9D8B030D-6E8A-4147-A177-3AD203B41FA5}">
                      <a16:colId xmlns:a16="http://schemas.microsoft.com/office/drawing/2014/main" val="650663685"/>
                    </a:ext>
                  </a:extLst>
                </a:gridCol>
                <a:gridCol w="1342534">
                  <a:extLst>
                    <a:ext uri="{9D8B030D-6E8A-4147-A177-3AD203B41FA5}">
                      <a16:colId xmlns:a16="http://schemas.microsoft.com/office/drawing/2014/main" val="1628539448"/>
                    </a:ext>
                  </a:extLst>
                </a:gridCol>
                <a:gridCol w="1342534">
                  <a:extLst>
                    <a:ext uri="{9D8B030D-6E8A-4147-A177-3AD203B41FA5}">
                      <a16:colId xmlns:a16="http://schemas.microsoft.com/office/drawing/2014/main" val="141941439"/>
                    </a:ext>
                  </a:extLst>
                </a:gridCol>
                <a:gridCol w="1342534">
                  <a:extLst>
                    <a:ext uri="{9D8B030D-6E8A-4147-A177-3AD203B41FA5}">
                      <a16:colId xmlns:a16="http://schemas.microsoft.com/office/drawing/2014/main" val="2557280304"/>
                    </a:ext>
                  </a:extLst>
                </a:gridCol>
                <a:gridCol w="1342534">
                  <a:extLst>
                    <a:ext uri="{9D8B030D-6E8A-4147-A177-3AD203B41FA5}">
                      <a16:colId xmlns:a16="http://schemas.microsoft.com/office/drawing/2014/main" val="19647421"/>
                    </a:ext>
                  </a:extLst>
                </a:gridCol>
                <a:gridCol w="1342534">
                  <a:extLst>
                    <a:ext uri="{9D8B030D-6E8A-4147-A177-3AD203B41FA5}">
                      <a16:colId xmlns:a16="http://schemas.microsoft.com/office/drawing/2014/main" val="2500842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755871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Married Filing Jointly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$24,400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$12,700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$12,600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$12,600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$12,400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$12,200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84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Married Filing Separately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68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Head of household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18,350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9,350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8,950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759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621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587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71E2-2552-471B-8F60-25666B7DD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8719F-BDB9-4B39-8AB7-BC9EF0700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1093305"/>
            <a:ext cx="11145078" cy="4430804"/>
          </a:xfrm>
        </p:spPr>
        <p:txBody>
          <a:bodyPr/>
          <a:lstStyle/>
          <a:p>
            <a:r>
              <a:rPr lang="en-US" dirty="0"/>
              <a:t>Jane is 25, single, and has income of $80,000</a:t>
            </a:r>
          </a:p>
          <a:p>
            <a:r>
              <a:rPr lang="en-US" dirty="0"/>
              <a:t>Julie is 68, single, blind, and has only her social security income of $32,000</a:t>
            </a:r>
          </a:p>
          <a:p>
            <a:r>
              <a:rPr lang="en-US" dirty="0"/>
              <a:t>Standard deduction is $X for both……..?</a:t>
            </a:r>
          </a:p>
          <a:p>
            <a:pPr lvl="1"/>
            <a:r>
              <a:rPr lang="en-US" dirty="0"/>
              <a:t>Additional standard deduction amount if age 65+ or blind</a:t>
            </a:r>
          </a:p>
          <a:p>
            <a:pPr lvl="1"/>
            <a:r>
              <a:rPr lang="en-US" dirty="0"/>
              <a:t>Fairness?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A1A19-B4A1-4613-A1D4-05FC4872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CB863-052E-4626-8C2C-F2FE12B3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8AF3DC-3AF9-46E9-AA6F-1EE9EF09E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839200"/>
              </p:ext>
            </p:extLst>
          </p:nvPr>
        </p:nvGraphicFramePr>
        <p:xfrm>
          <a:off x="437322" y="4337510"/>
          <a:ext cx="1107280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297">
                  <a:extLst>
                    <a:ext uri="{9D8B030D-6E8A-4147-A177-3AD203B41FA5}">
                      <a16:colId xmlns:a16="http://schemas.microsoft.com/office/drawing/2014/main" val="4235479399"/>
                    </a:ext>
                  </a:extLst>
                </a:gridCol>
                <a:gridCol w="892619">
                  <a:extLst>
                    <a:ext uri="{9D8B030D-6E8A-4147-A177-3AD203B41FA5}">
                      <a16:colId xmlns:a16="http://schemas.microsoft.com/office/drawing/2014/main" val="3215458531"/>
                    </a:ext>
                  </a:extLst>
                </a:gridCol>
                <a:gridCol w="892619">
                  <a:extLst>
                    <a:ext uri="{9D8B030D-6E8A-4147-A177-3AD203B41FA5}">
                      <a16:colId xmlns:a16="http://schemas.microsoft.com/office/drawing/2014/main" val="650663685"/>
                    </a:ext>
                  </a:extLst>
                </a:gridCol>
                <a:gridCol w="1292758">
                  <a:extLst>
                    <a:ext uri="{9D8B030D-6E8A-4147-A177-3AD203B41FA5}">
                      <a16:colId xmlns:a16="http://schemas.microsoft.com/office/drawing/2014/main" val="1628539448"/>
                    </a:ext>
                  </a:extLst>
                </a:gridCol>
                <a:gridCol w="1220939">
                  <a:extLst>
                    <a:ext uri="{9D8B030D-6E8A-4147-A177-3AD203B41FA5}">
                      <a16:colId xmlns:a16="http://schemas.microsoft.com/office/drawing/2014/main" val="141941439"/>
                    </a:ext>
                  </a:extLst>
                </a:gridCol>
                <a:gridCol w="1436398">
                  <a:extLst>
                    <a:ext uri="{9D8B030D-6E8A-4147-A177-3AD203B41FA5}">
                      <a16:colId xmlns:a16="http://schemas.microsoft.com/office/drawing/2014/main" val="2557280304"/>
                    </a:ext>
                  </a:extLst>
                </a:gridCol>
                <a:gridCol w="1241459">
                  <a:extLst>
                    <a:ext uri="{9D8B030D-6E8A-4147-A177-3AD203B41FA5}">
                      <a16:colId xmlns:a16="http://schemas.microsoft.com/office/drawing/2014/main" val="19647421"/>
                    </a:ext>
                  </a:extLst>
                </a:gridCol>
                <a:gridCol w="966718">
                  <a:extLst>
                    <a:ext uri="{9D8B030D-6E8A-4147-A177-3AD203B41FA5}">
                      <a16:colId xmlns:a16="http://schemas.microsoft.com/office/drawing/2014/main" val="2500842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Filing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871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84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Head of household and 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759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16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C1196-6820-410B-9DE7-774AC7DDA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9D9A3-C06C-4B56-AF80-D3F41E90A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Dentist that shifted income to daughter?</a:t>
            </a:r>
          </a:p>
          <a:p>
            <a:pPr lvl="1"/>
            <a:r>
              <a:rPr lang="en-US" dirty="0"/>
              <a:t>When a taxpayer is claimed as a </a:t>
            </a:r>
            <a:r>
              <a:rPr lang="en-US" i="1" u="sng" dirty="0"/>
              <a:t>dependent</a:t>
            </a:r>
            <a:r>
              <a:rPr lang="en-US" dirty="0"/>
              <a:t> on someone else’s return, the standard deduction is limited</a:t>
            </a:r>
          </a:p>
          <a:p>
            <a:pPr lvl="2"/>
            <a:r>
              <a:rPr lang="en-US" dirty="0"/>
              <a:t>Otherwise, shift income of single standard deduction amount to each child and create tax-exempt income!</a:t>
            </a:r>
          </a:p>
          <a:p>
            <a:pPr lvl="1"/>
            <a:r>
              <a:rPr lang="en-US" dirty="0"/>
              <a:t>Limit is $1,100 or earned income + $350 (up to that year’s standard deduction amount)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61878-ACC8-4C66-96FC-84B27FA6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C9C3A-1F8C-4B16-BC53-FC3F9CDCD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34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FC968-D278-4AEE-BFF6-EC4BE8BE6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3DFEF-7B52-4ABD-A90E-CFFA80914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2018, Melissa is single, 20, a full-time student, and claimed as a dependent by her parents.</a:t>
            </a:r>
          </a:p>
          <a:p>
            <a:r>
              <a:rPr lang="en-US" dirty="0"/>
              <a:t>Melissa has a part-time job that pays her $_____ per year.  What is Melissa’s standard deduction if she makes</a:t>
            </a:r>
          </a:p>
          <a:p>
            <a:pPr lvl="1"/>
            <a:r>
              <a:rPr lang="en-US" dirty="0"/>
              <a:t>$500</a:t>
            </a:r>
          </a:p>
          <a:p>
            <a:pPr lvl="1"/>
            <a:r>
              <a:rPr lang="en-US" dirty="0"/>
              <a:t>$5,000</a:t>
            </a:r>
          </a:p>
          <a:p>
            <a:pPr lvl="1"/>
            <a:r>
              <a:rPr lang="en-US" dirty="0"/>
              <a:t>$11,800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F4722-A106-4B66-9DEA-6D8DC38C4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ADC6D-ED4B-488E-9F53-F46E0A21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34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2AF1-FF2C-4648-BE1C-698E9ADA7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55812-55A2-47A6-BD8E-58FB54850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26" y="1074657"/>
            <a:ext cx="11186474" cy="4449452"/>
          </a:xfrm>
        </p:spPr>
        <p:txBody>
          <a:bodyPr/>
          <a:lstStyle/>
          <a:p>
            <a:r>
              <a:rPr lang="en-US" dirty="0"/>
              <a:t>Limit is $1,100 or earned income + $350 (up to that year’s standard deduction amount)</a:t>
            </a:r>
          </a:p>
          <a:p>
            <a:pPr lvl="1"/>
            <a:r>
              <a:rPr lang="en-US" dirty="0"/>
              <a:t>$500</a:t>
            </a:r>
          </a:p>
          <a:p>
            <a:pPr lvl="2"/>
            <a:r>
              <a:rPr lang="en-US" dirty="0"/>
              <a:t>$1,100 or $850 ($500+$350)</a:t>
            </a:r>
          </a:p>
          <a:p>
            <a:pPr lvl="1"/>
            <a:r>
              <a:rPr lang="en-US" dirty="0"/>
              <a:t>$5,000</a:t>
            </a:r>
          </a:p>
          <a:p>
            <a:pPr lvl="2"/>
            <a:r>
              <a:rPr lang="en-US" dirty="0"/>
              <a:t>$1,100 or $5,350</a:t>
            </a:r>
          </a:p>
          <a:p>
            <a:pPr lvl="1"/>
            <a:r>
              <a:rPr lang="en-US" dirty="0"/>
              <a:t>$11,800</a:t>
            </a:r>
          </a:p>
          <a:p>
            <a:pPr lvl="2"/>
            <a:r>
              <a:rPr lang="en-US" dirty="0"/>
              <a:t>$1,100 or $12,150 BUT limited to $12,000 (single standard deduction in 2018)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C534C-6541-4020-BF12-3C70E3F3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2C398-55A3-49D0-BA5D-97099088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7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CB_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FCB_template1.potx</Template>
  <TotalTime>4947</TotalTime>
  <Words>1045</Words>
  <Application>Microsoft Office PowerPoint</Application>
  <PresentationFormat>Widescreen</PresentationFormat>
  <Paragraphs>237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FCB_template1</vt:lpstr>
      <vt:lpstr>ACCTG 325 Video T14C</vt:lpstr>
      <vt:lpstr>Deductions</vt:lpstr>
      <vt:lpstr>Deductions</vt:lpstr>
      <vt:lpstr>Deductions</vt:lpstr>
      <vt:lpstr>Individual Overview</vt:lpstr>
      <vt:lpstr>Deductions</vt:lpstr>
      <vt:lpstr>Deductions</vt:lpstr>
      <vt:lpstr>Deductions</vt:lpstr>
      <vt:lpstr>Deductions</vt:lpstr>
      <vt:lpstr>Deductions</vt:lpstr>
      <vt:lpstr>Deductions</vt:lpstr>
      <vt:lpstr>Deductions - 2018</vt:lpstr>
      <vt:lpstr>Deductions</vt:lpstr>
      <vt:lpstr>Deductions</vt:lpstr>
      <vt:lpstr>Deductions</vt:lpstr>
      <vt:lpstr>Deductions</vt:lpstr>
      <vt:lpstr>Deductions</vt:lpstr>
      <vt:lpstr>Deductions</vt:lpstr>
      <vt:lpstr>Deductions</vt:lpstr>
      <vt:lpstr>Deductions</vt:lpstr>
      <vt:lpstr>Deductions</vt:lpstr>
      <vt:lpstr>Deductions</vt:lpstr>
      <vt:lpstr>Deductions</vt:lpstr>
    </vt:vector>
  </TitlesOfParts>
  <Company>SDSU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Jiong Lee</dc:creator>
  <cp:lastModifiedBy>Steven Gill</cp:lastModifiedBy>
  <cp:revision>64</cp:revision>
  <cp:lastPrinted>2019-04-21T17:23:02Z</cp:lastPrinted>
  <dcterms:created xsi:type="dcterms:W3CDTF">2017-02-14T17:27:43Z</dcterms:created>
  <dcterms:modified xsi:type="dcterms:W3CDTF">2019-04-21T18:13:20Z</dcterms:modified>
</cp:coreProperties>
</file>