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39" r:id="rId3"/>
    <p:sldId id="340" r:id="rId4"/>
    <p:sldId id="341" r:id="rId5"/>
    <p:sldId id="342" r:id="rId6"/>
    <p:sldId id="345" r:id="rId7"/>
    <p:sldId id="343" r:id="rId8"/>
    <p:sldId id="348" r:id="rId9"/>
    <p:sldId id="346" r:id="rId10"/>
    <p:sldId id="349" r:id="rId11"/>
    <p:sldId id="28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516" y="-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T8A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Gains and Losses Overview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2148EE-0228-47DE-9DF7-388F19D7B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95B0C3-2D2A-4CEE-924A-B92557217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Losses OK also</a:t>
            </a:r>
          </a:p>
          <a:p>
            <a:pPr lvl="1"/>
            <a:r>
              <a:rPr lang="en-US" dirty="0"/>
              <a:t>Aztec Corp purchased land in 2013 for $100,000 cash. In 2018, Aztec sold the land to Mayan Corp for $85,000 in cash.</a:t>
            </a:r>
          </a:p>
          <a:p>
            <a:pPr lvl="1"/>
            <a:r>
              <a:rPr lang="en-US" dirty="0"/>
              <a:t>Amounts realized $85,000</a:t>
            </a:r>
          </a:p>
          <a:p>
            <a:pPr lvl="1"/>
            <a:r>
              <a:rPr lang="en-US" dirty="0"/>
              <a:t>Adjusted basis $</a:t>
            </a:r>
            <a:r>
              <a:rPr lang="en-US" dirty="0" smtClean="0"/>
              <a:t>100,000</a:t>
            </a:r>
            <a:endParaRPr lang="en-US" dirty="0"/>
          </a:p>
          <a:p>
            <a:pPr lvl="1"/>
            <a:r>
              <a:rPr lang="en-US" dirty="0"/>
              <a:t>Realized and recognized loss </a:t>
            </a:r>
            <a:r>
              <a:rPr lang="en-US" dirty="0" smtClean="0"/>
              <a:t>$</a:t>
            </a:r>
            <a:r>
              <a:rPr lang="en-US" dirty="0" smtClean="0"/>
              <a:t>15</a:t>
            </a:r>
            <a:r>
              <a:rPr lang="en-US" dirty="0" smtClean="0"/>
              <a:t>,000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11D990-1B37-4B51-B7EC-E29AA4409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9CDE90B-C922-45D1-B5E4-02898979B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3B146-25B9-40FC-9D33-4D8F11B4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47DD1-82BE-445D-9C07-E9112ACCF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T8A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E517D5-A40D-4398-8C2F-4BECB37F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4D0097-6FFD-40BB-B530-ABA2C090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74663-224B-40FA-9F1C-FE9B9663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93AB0C-0439-43B0-A229-D18AD6D76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this: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Chu buys stock for $100. Price increases to $140 and Chu sells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What is Chu’s income?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$140?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Recovery of invested capital reduced total proceeds to reflect only the gain from the sale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That amount of unrecovered investment is called “tax basis”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Magic tax word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91FB23-8D9A-46A4-A8C6-22D00212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214888-1C48-4F2F-BC2D-1DD068BF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C34457-261A-449A-9CDE-4E46AD88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820923-CDE9-4E58-9E6B-05CD42C35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7416800" cy="3923907"/>
          </a:xfrm>
        </p:spPr>
        <p:txBody>
          <a:bodyPr/>
          <a:lstStyle/>
          <a:p>
            <a:r>
              <a:rPr lang="en-US" dirty="0"/>
              <a:t>Unrealized, realized, recognized</a:t>
            </a:r>
          </a:p>
          <a:p>
            <a:pPr lvl="1"/>
            <a:r>
              <a:rPr lang="en-US" dirty="0"/>
              <a:t>Realization event is important!</a:t>
            </a:r>
          </a:p>
          <a:p>
            <a:r>
              <a:rPr lang="en-US" dirty="0"/>
              <a:t>Realized Gain or Loss on Disposition</a:t>
            </a:r>
          </a:p>
          <a:p>
            <a:pPr lvl="1"/>
            <a:r>
              <a:rPr lang="en-US" dirty="0"/>
              <a:t>The amount of gain or loss taxpayers realize on a sale or other disposition of assets is simply the amount they realize minus their adjusted basis in the disposed assets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A84EDC-55A5-46A3-A441-29C80CD7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49B3A1-D61D-436E-A782-BFB4750D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3C152A63-2A8F-403F-B2C4-3D1E7850B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30168"/>
              </p:ext>
            </p:extLst>
          </p:nvPr>
        </p:nvGraphicFramePr>
        <p:xfrm>
          <a:off x="8026400" y="2033385"/>
          <a:ext cx="3562782" cy="279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5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Sale,</a:t>
                      </a:r>
                      <a:r>
                        <a:rPr lang="en-US" baseline="0" dirty="0"/>
                        <a:t> Exchange or Disposition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Amount Realized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 </a:t>
                      </a:r>
                      <a:r>
                        <a:rPr lang="en-US" dirty="0"/>
                        <a:t>                  Adjusted Basis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=</a:t>
                      </a:r>
                      <a:r>
                        <a:rPr lang="en-US" dirty="0"/>
                        <a:t>                     Realized Gain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</a:t>
                      </a:r>
                      <a:r>
                        <a:rPr lang="en-US" dirty="0"/>
                        <a:t> Deferred</a:t>
                      </a:r>
                      <a:r>
                        <a:rPr lang="en-US" baseline="0" dirty="0"/>
                        <a:t> or Exempt Gain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=</a:t>
                      </a:r>
                      <a:r>
                        <a:rPr lang="en-US" dirty="0"/>
                        <a:t>               Recognized Gain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65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872A2-CF2A-45B7-8A69-053BEE58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FB88ED-ED45-46EF-BDE7-A6DE778F4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it placeholder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D7A9DC-087F-4EFC-A1FF-BB460BE0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24EEB3-25D4-4885-ABDE-408A2236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038EAD-725E-4561-889A-BD139DE2C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6E2121-DF35-4375-9931-7BF31E964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 Realized </a:t>
            </a:r>
          </a:p>
          <a:p>
            <a:pPr lvl="1"/>
            <a:r>
              <a:rPr lang="en-US" dirty="0"/>
              <a:t>Amount realized by a taxpayer from the sale or other disposition of an asset is everything of value received from the buyer less any selling costs</a:t>
            </a:r>
          </a:p>
          <a:p>
            <a:pPr lvl="2"/>
            <a:r>
              <a:rPr lang="en-US" dirty="0"/>
              <a:t>Taxpayers typically receive cash when they sell property, they may also accept marketable securities, notes receivable, similar assets, or any combination of these items as payment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2E8746-20DD-4718-B006-FF6DBCC6E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1A677D-2563-473F-B6D1-66A91ED4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702A7FEB-BB3C-494D-9172-01673D3A5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 contrast="34000"/>
          </a:blip>
          <a:srcRect/>
          <a:stretch>
            <a:fillRect/>
          </a:stretch>
        </p:blipFill>
        <p:spPr bwMode="auto">
          <a:xfrm>
            <a:off x="1307418" y="4840018"/>
            <a:ext cx="9608820" cy="5857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6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A7BAC-DCB7-4B74-A7CE-FF1A391D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20CD0B-1E10-47EE-A9C8-7D899FB6F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Adjusted Basis </a:t>
            </a:r>
          </a:p>
          <a:p>
            <a:r>
              <a:rPr lang="en-US" dirty="0"/>
              <a:t>Original basis reduced by depreciation or other types of cost recovery deductions taken against the property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92AFF8-EB89-4819-95C2-C34B401F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A6BC33-1507-4281-A4EA-215E977E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39F73508-69CE-40DD-A7CE-E59653F13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 contrast="34000"/>
          </a:blip>
          <a:srcRect/>
          <a:stretch>
            <a:fillRect/>
          </a:stretch>
        </p:blipFill>
        <p:spPr bwMode="auto">
          <a:xfrm>
            <a:off x="1142999" y="3562154"/>
            <a:ext cx="9906000" cy="4159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5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8DB457-866A-474D-91BE-D886BD76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1D3270-EA5D-4EE9-84FD-C6A788DBF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34473"/>
            <a:ext cx="10972800" cy="448963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/>
              <a:t>Realization events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Sale, exchange, disposition</a:t>
            </a:r>
          </a:p>
          <a:p>
            <a:pPr marL="674370" lvl="1" indent="-274320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What is a Sale – transfer of property for money or a mortgage, note, or other promise to pay money. </a:t>
            </a:r>
          </a:p>
          <a:p>
            <a:pPr marL="674370" lvl="1" indent="-274320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8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Exchange – transfer of property for other property or services.</a:t>
            </a:r>
          </a:p>
          <a:p>
            <a:pPr marL="274320" lvl="0" indent="-274320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22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Other possible Sale or Dispositions: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Trade-in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Casualties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Condemnations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Thefts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Bond retirements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Cancellation of a lease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Granting exclusive rights to use a copyright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Granting an easement</a:t>
            </a:r>
          </a:p>
          <a:p>
            <a:pPr marL="548640" lvl="1" indent="-233363" defTabSz="1017871">
              <a:spcBef>
                <a:spcPts val="60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Extension of a note’s maturity date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F53ECB-5F51-44AC-A64C-CA1E592F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39F2BAF-1FDC-4F52-A840-99287DDD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C24985-6F72-4164-A6F1-FD1B6EF0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488EF-FDD8-4DBB-A557-592762619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71419"/>
            <a:ext cx="10972800" cy="4452690"/>
          </a:xfrm>
        </p:spPr>
        <p:txBody>
          <a:bodyPr/>
          <a:lstStyle/>
          <a:p>
            <a:r>
              <a:rPr lang="en-US" dirty="0"/>
              <a:t>Note: Gain does not equal cash flow!</a:t>
            </a:r>
          </a:p>
          <a:p>
            <a:pPr lvl="1"/>
            <a:r>
              <a:rPr lang="en-US" dirty="0"/>
              <a:t>Aztec Corp purchased land in 2013 for $100,000.  The purchase was paid for with $20,000 of Aztec’s cash and they borrowed $80,000 from the Bank of Inca.  In 2018, Aztec sold the land to Mayan Corp for $40,000 in cash, marketable securities of $10,000 (Mayan’s basis was $3,000), and Mayan took over the mortgage on the land which had a balance of $70,000 at the time of the sale.  Aztec paid a broker a $5,000 commission on the sale.  Aztec is in the 21% tax rate.</a:t>
            </a:r>
          </a:p>
          <a:p>
            <a:pPr lvl="2"/>
            <a:r>
              <a:rPr lang="en-US" dirty="0"/>
              <a:t>Calculate Aztec’s realized and recognized gain, tax liability, and after-tax cash flow.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96153B-A297-4383-BACA-EFD2B9A1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F4C041-9A5F-4362-8273-2EC2242A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A3ED9A-0527-4D9F-9376-493CB2F3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and Losses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7A42D4A-4A65-4E72-A1BE-092AB862BF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435045"/>
              </p:ext>
            </p:extLst>
          </p:nvPr>
        </p:nvGraphicFramePr>
        <p:xfrm>
          <a:off x="2410691" y="1156854"/>
          <a:ext cx="7065819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1091">
                  <a:extLst>
                    <a:ext uri="{9D8B030D-6E8A-4147-A177-3AD203B41FA5}">
                      <a16:colId xmlns:a16="http://schemas.microsoft.com/office/drawing/2014/main" xmlns="" val="1064519787"/>
                    </a:ext>
                  </a:extLst>
                </a:gridCol>
                <a:gridCol w="1505527">
                  <a:extLst>
                    <a:ext uri="{9D8B030D-6E8A-4147-A177-3AD203B41FA5}">
                      <a16:colId xmlns:a16="http://schemas.microsoft.com/office/drawing/2014/main" xmlns="" val="3453564628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xmlns="" val="2121351784"/>
                    </a:ext>
                  </a:extLst>
                </a:gridCol>
              </a:tblGrid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Pretax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1404557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6870408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FMV of other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3920568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Selling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4152813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568550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Pretax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7795213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Liability assumed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9653531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Adjusted basis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(100,000)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7294251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Realized and recognized 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3855113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0322395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LT Cap gain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1560132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Tax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5902059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(3,150)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0446624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r>
                        <a:rPr lang="en-US" sz="1600" dirty="0"/>
                        <a:t>After tax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41,850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4877516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505E2F-3571-4D0D-A941-CCAD6237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6850A27-73D3-490B-81C2-CE142BB7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5098</TotalTime>
  <Words>571</Words>
  <Application>Microsoft Office PowerPoint</Application>
  <PresentationFormat>Custom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FCB_template1</vt:lpstr>
      <vt:lpstr>ACCTG 325 Video T8A</vt:lpstr>
      <vt:lpstr>Gains and Losses</vt:lpstr>
      <vt:lpstr>Gains and Losses</vt:lpstr>
      <vt:lpstr>Gains and Losses</vt:lpstr>
      <vt:lpstr>Gains and Losses</vt:lpstr>
      <vt:lpstr>Gains and Losses</vt:lpstr>
      <vt:lpstr>Gains and Losses</vt:lpstr>
      <vt:lpstr>Gains and Losses</vt:lpstr>
      <vt:lpstr>Gains and Losses</vt:lpstr>
      <vt:lpstr>Gains and Losses</vt:lpstr>
      <vt:lpstr>Gains and Losses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 Gill</cp:lastModifiedBy>
  <cp:revision>78</cp:revision>
  <dcterms:created xsi:type="dcterms:W3CDTF">2017-02-14T17:27:43Z</dcterms:created>
  <dcterms:modified xsi:type="dcterms:W3CDTF">2018-02-08T21:59:47Z</dcterms:modified>
</cp:coreProperties>
</file>