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30" r:id="rId3"/>
    <p:sldId id="304" r:id="rId4"/>
    <p:sldId id="305" r:id="rId5"/>
    <p:sldId id="306" r:id="rId6"/>
    <p:sldId id="307" r:id="rId7"/>
    <p:sldId id="294" r:id="rId8"/>
    <p:sldId id="331" r:id="rId9"/>
    <p:sldId id="295" r:id="rId10"/>
    <p:sldId id="308" r:id="rId11"/>
    <p:sldId id="309" r:id="rId12"/>
    <p:sldId id="310" r:id="rId13"/>
    <p:sldId id="296" r:id="rId14"/>
    <p:sldId id="311" r:id="rId15"/>
    <p:sldId id="312" r:id="rId16"/>
    <p:sldId id="313" r:id="rId17"/>
    <p:sldId id="315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724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D203A-FF79-49BA-A632-F48225AEDD58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9BC99-A47E-4AD3-8DC4-63408394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5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1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(NO Intr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1954"/>
            <a:ext cx="12192000" cy="5647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10" tIns="40303" rIns="80610" bIns="40303" rtlCol="0" anchor="ctr"/>
          <a:lstStyle/>
          <a:p>
            <a:pPr algn="ctr"/>
            <a:endParaRPr lang="en-US" sz="1765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911954"/>
            <a:ext cx="12192000" cy="0"/>
          </a:xfrm>
          <a:prstGeom prst="line">
            <a:avLst/>
          </a:prstGeom>
          <a:ln w="9525">
            <a:solidFill>
              <a:srgbClr val="CA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24719" y="133249"/>
            <a:ext cx="9608978" cy="711470"/>
          </a:xfrm>
          <a:prstGeom prst="rect">
            <a:avLst/>
          </a:prstGeom>
        </p:spPr>
        <p:txBody>
          <a:bodyPr lIns="0" tIns="45677" rIns="91358" bIns="45677" anchor="b" anchorCtr="0"/>
          <a:lstStyle>
            <a:lvl1pPr marL="0" indent="0">
              <a:spcBef>
                <a:spcPts val="265"/>
              </a:spcBef>
              <a:buNone/>
              <a:defRPr sz="2471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 sz="2030">
                <a:latin typeface="Myriad Pro" pitchFamily="34" charset="0"/>
              </a:defRPr>
            </a:lvl2pPr>
            <a:lvl3pPr>
              <a:buNone/>
              <a:defRPr sz="2030">
                <a:latin typeface="Myriad Pro" pitchFamily="34" charset="0"/>
              </a:defRPr>
            </a:lvl3pPr>
            <a:lvl4pPr>
              <a:buNone/>
              <a:defRPr sz="2030">
                <a:latin typeface="Myriad Pro" pitchFamily="34" charset="0"/>
              </a:defRPr>
            </a:lvl4pPr>
            <a:lvl5pPr>
              <a:buNone/>
              <a:defRPr sz="203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24715" y="1158895"/>
            <a:ext cx="11032466" cy="5096348"/>
          </a:xfrm>
          <a:prstGeom prst="rect">
            <a:avLst/>
          </a:prstGeom>
        </p:spPr>
        <p:txBody>
          <a:bodyPr lIns="0" tIns="45677" rIns="91358" bIns="45677">
            <a:normAutofit/>
          </a:bodyPr>
          <a:lstStyle>
            <a:lvl1pPr marL="205920" indent="-205920">
              <a:lnSpc>
                <a:spcPct val="120000"/>
              </a:lnSpc>
              <a:spcBef>
                <a:spcPts val="1059"/>
              </a:spcBef>
              <a:buClrTx/>
              <a:defRPr sz="2118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609353" indent="-205920">
              <a:lnSpc>
                <a:spcPct val="110000"/>
              </a:lnSpc>
              <a:spcBef>
                <a:spcPts val="529"/>
              </a:spcBef>
              <a:buClrTx/>
              <a:buFont typeface="Myriad Pro" pitchFamily="34" charset="0"/>
              <a:buChar char="−"/>
              <a:defRPr sz="1765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12786" indent="-205920">
              <a:lnSpc>
                <a:spcPct val="110000"/>
              </a:lnSpc>
              <a:spcBef>
                <a:spcPts val="529"/>
              </a:spcBef>
              <a:buClrTx/>
              <a:defRPr sz="158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235">
                <a:latin typeface="Myriad Pro" pitchFamily="34" charset="0"/>
              </a:defRPr>
            </a:lvl4pPr>
            <a:lvl5pPr>
              <a:defRPr sz="1235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412" y="163357"/>
            <a:ext cx="968464" cy="672961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50605" y="6404893"/>
            <a:ext cx="431709" cy="365592"/>
          </a:xfrm>
          <a:prstGeom prst="rect">
            <a:avLst/>
          </a:prstGeom>
        </p:spPr>
        <p:txBody>
          <a:bodyPr vert="horz" lIns="0" tIns="45677" rIns="91358" bIns="45677" rtlCol="0" anchor="ctr"/>
          <a:lstStyle>
            <a:lvl1pPr algn="l">
              <a:defRPr sz="971">
                <a:solidFill>
                  <a:schemeClr val="tx1"/>
                </a:solidFill>
                <a:latin typeface="+mj-lt"/>
              </a:defRPr>
            </a:lvl1pPr>
          </a:lstStyle>
          <a:p>
            <a:fld id="{EABFC1B6-BF3B-4F93-BBF8-3D312552F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543204" y="6467355"/>
            <a:ext cx="1056416" cy="230793"/>
          </a:xfrm>
          <a:prstGeom prst="rect">
            <a:avLst/>
          </a:prstGeom>
          <a:noFill/>
        </p:spPr>
        <p:txBody>
          <a:bodyPr wrap="square" lIns="0" tIns="40303" rIns="80610" bIns="40303" rtlCol="0">
            <a:spAutoFit/>
          </a:bodyPr>
          <a:lstStyle/>
          <a:p>
            <a:pPr>
              <a:tabLst>
                <a:tab pos="813110" algn="l"/>
              </a:tabLst>
            </a:pPr>
            <a:r>
              <a:rPr lang="en-US" sz="97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                  </a:t>
            </a:r>
            <a:r>
              <a:rPr lang="en-US" sz="971" dirty="0">
                <a:solidFill>
                  <a:schemeClr val="tx1"/>
                </a:solidFill>
                <a:latin typeface="+mj-lt"/>
              </a:rPr>
              <a:t>Slide   </a:t>
            </a:r>
            <a:r>
              <a:rPr lang="en-US" sz="971" b="1" dirty="0">
                <a:solidFill>
                  <a:schemeClr val="tx1"/>
                </a:solidFill>
                <a:latin typeface="Myriad Pro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84221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799" cy="1143000"/>
          </a:xfrm>
          <a:prstGeom prst="rect">
            <a:avLst/>
          </a:prstGeo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239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16238" y="6095853"/>
            <a:ext cx="12034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Module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884" y="6460978"/>
            <a:ext cx="835841" cy="389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1906E7-A341-F64A-82D4-7221B283D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6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590386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Module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1906E7-A341-F64A-82D4-7221B283D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1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7600" y="58661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Module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1906E7-A341-F64A-82D4-7221B283D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3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6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95447"/>
            <a:ext cx="12192000" cy="8579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Picture 7" descr="SDSU-FCBA-HZ-3C-REV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" y="6051488"/>
            <a:ext cx="3505472" cy="80651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914400" y="905841"/>
            <a:ext cx="10363200" cy="9339"/>
          </a:xfrm>
          <a:prstGeom prst="line">
            <a:avLst/>
          </a:prstGeom>
          <a:ln w="38100" cmpd="sng">
            <a:solidFill>
              <a:srgbClr val="9E09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24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416951"/>
            <a:ext cx="7772400" cy="1470025"/>
          </a:xfrm>
        </p:spPr>
        <p:txBody>
          <a:bodyPr/>
          <a:lstStyle/>
          <a:p>
            <a:r>
              <a:rPr lang="en-US" dirty="0"/>
              <a:t>ACCTG 325</a:t>
            </a:r>
            <a:br>
              <a:rPr lang="en-US" dirty="0"/>
            </a:br>
            <a:r>
              <a:rPr lang="en-US" dirty="0"/>
              <a:t>Video T7C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111100"/>
            <a:ext cx="6400800" cy="1752600"/>
          </a:xfrm>
        </p:spPr>
        <p:txBody>
          <a:bodyPr/>
          <a:lstStyle/>
          <a:p>
            <a:r>
              <a:rPr lang="en-US" dirty="0"/>
              <a:t>Cost Recovery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09800" y="905841"/>
            <a:ext cx="7772400" cy="9339"/>
          </a:xfrm>
          <a:prstGeom prst="line">
            <a:avLst/>
          </a:prstGeom>
          <a:ln w="38100" cmpd="sng">
            <a:solidFill>
              <a:srgbClr val="9E09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62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20EF-F330-4951-9F0E-8C5986FD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84DF0-003B-446E-9184-49DDBB1D5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computation for personal property</a:t>
            </a:r>
          </a:p>
          <a:p>
            <a:pPr lvl="1"/>
            <a:r>
              <a:rPr lang="en-US" dirty="0"/>
              <a:t>Furniture, 7 year, double declining balance</a:t>
            </a:r>
          </a:p>
          <a:p>
            <a:pPr lvl="1"/>
            <a:r>
              <a:rPr lang="en-US" dirty="0"/>
              <a:t>$100 ÷ 7 x 200% x 351/365 = $27.48</a:t>
            </a:r>
          </a:p>
          <a:p>
            <a:pPr lvl="2"/>
            <a:r>
              <a:rPr lang="en-US" dirty="0"/>
              <a:t>You all remembered how that works, right?</a:t>
            </a:r>
          </a:p>
          <a:p>
            <a:pPr lvl="2"/>
            <a:r>
              <a:rPr lang="en-US" dirty="0"/>
              <a:t>You’ll also remember to prorate by the right number of days in the last year of depreciation, right?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37614-9340-4D47-806D-3E00A91B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53A3A-B432-47DF-B4C5-64893859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8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2369-A4E8-47E6-8270-A166FA76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7FEC0-5D47-4FC6-A440-553B4139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 convention to make things easier</a:t>
            </a:r>
          </a:p>
          <a:p>
            <a:pPr lvl="1"/>
            <a:r>
              <a:rPr lang="en-US" dirty="0"/>
              <a:t>General rule: ½ year convention</a:t>
            </a:r>
          </a:p>
          <a:p>
            <a:pPr lvl="2"/>
            <a:r>
              <a:rPr lang="en-US" dirty="0"/>
              <a:t>All personal property placed in service will take ½ year’s depreciation in the first year</a:t>
            </a:r>
          </a:p>
          <a:p>
            <a:pPr lvl="1"/>
            <a:r>
              <a:rPr lang="en-US" dirty="0"/>
              <a:t>Exception rule: if more than 40% placed in service in 4</a:t>
            </a:r>
            <a:r>
              <a:rPr lang="en-US" baseline="30000" dirty="0"/>
              <a:t>th</a:t>
            </a:r>
            <a:r>
              <a:rPr lang="en-US" dirty="0"/>
              <a:t> quarter must use the mid-quarter</a:t>
            </a:r>
          </a:p>
          <a:p>
            <a:pPr lvl="2"/>
            <a:r>
              <a:rPr lang="en-US" dirty="0"/>
              <a:t>Take ½ of a quarter’s depreciation for quarter placed in service</a:t>
            </a:r>
          </a:p>
          <a:p>
            <a:pPr lvl="1"/>
            <a:r>
              <a:rPr lang="en-US" dirty="0"/>
              <a:t>$100 ÷ 7 x 200% x 1/2 = $14.29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BFEC-E08E-4D0C-BF56-119A8FBD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A8206-009F-4F1D-AD0D-F89F53D5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4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C5560-9829-4C51-B451-44FDE84D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2DA3-6F99-4C0A-95B1-AF5043782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too much work!</a:t>
            </a:r>
          </a:p>
          <a:p>
            <a:r>
              <a:rPr lang="en-US" dirty="0"/>
              <a:t>IRS provides tables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579DB-E19D-4E28-A766-447379F1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52218-9101-4053-8FDE-91968E4B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19E2399-B5B9-4B97-9A86-1F1A25EBA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2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24" y="2904785"/>
            <a:ext cx="6985847" cy="295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491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752E-E017-43E3-B963-53A8A520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F68F-1FA6-4CC0-8D20-D06BC55D1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61" y="986888"/>
            <a:ext cx="11619346" cy="4719782"/>
          </a:xfrm>
        </p:spPr>
        <p:txBody>
          <a:bodyPr/>
          <a:lstStyle/>
          <a:p>
            <a:pPr marL="233363" lvl="0" indent="-233363" defTabSz="101787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It’s late in 2017, and Joe’s Garage is looking back at 2017 assets purchases.   Thus far in 2017 Mom bought the following assets:</a:t>
            </a:r>
          </a:p>
          <a:p>
            <a:pPr marL="233363" lvl="0" indent="-233363" defTabSz="101787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200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33363" lvl="0" indent="-233363" defTabSz="101787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200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33363" lvl="0" indent="-233363" defTabSz="101787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2200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33363" lvl="0" indent="-233363" defTabSz="101787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It’s December 12</a:t>
            </a:r>
            <a:r>
              <a:rPr lang="en-US" sz="2200" baseline="300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2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and Mom is strongly considering purchasing one more piece of seven-year property for $4,000 that she would put into service tomorrow.  </a:t>
            </a:r>
          </a:p>
          <a:p>
            <a:pPr marL="233363" lvl="0" indent="-233363" defTabSz="101787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Part I: Calculate Mom’s depreciation allowable using the proper convention and assume she buys the new equipment on 12/12. Ignore Section 179 and bonus depreciation.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CF8C2-4F20-43E2-97C4-68AF2878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AB637-4B78-4FD2-8840-B43F6CF3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20D208-0DB3-43B8-BACA-E14D4E10E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367022"/>
              </p:ext>
            </p:extLst>
          </p:nvPr>
        </p:nvGraphicFramePr>
        <p:xfrm>
          <a:off x="1162639" y="2057143"/>
          <a:ext cx="9753599" cy="146304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In Service Date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Tangible </a:t>
                      </a:r>
                      <a:r>
                        <a:rPr lang="en-US" sz="1600" dirty="0" err="1">
                          <a:latin typeface="Verdana"/>
                          <a:ea typeface="Calibri"/>
                          <a:cs typeface="Times New Roman"/>
                        </a:rPr>
                        <a:t>Pers</a:t>
                      </a: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 Prop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Cost (</a:t>
                      </a:r>
                      <a:r>
                        <a:rPr lang="en-US" sz="1600" dirty="0" err="1">
                          <a:latin typeface="Verdana"/>
                          <a:ea typeface="Calibri"/>
                          <a:cs typeface="Times New Roman"/>
                        </a:rPr>
                        <a:t>Adj</a:t>
                      </a: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 Basis)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Recovery Period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07/15/17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Tire Balancer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7,000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07/05/17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Testing Equipment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14,000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05/12/17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Calibri"/>
                          <a:cs typeface="Times New Roman"/>
                        </a:rPr>
                        <a:t>Computer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3,000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01/22/17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Calibri"/>
                          <a:cs typeface="Times New Roman"/>
                        </a:rPr>
                        <a:t>Copier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1,500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10/13/17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Calibri"/>
                          <a:cs typeface="Times New Roman"/>
                        </a:rPr>
                        <a:t>Other Equipment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14,000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Calibri"/>
                          <a:cs typeface="Times New Roman"/>
                        </a:rPr>
                        <a:t>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955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D8118E-8597-4F2B-8EEA-F5200F920E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Cost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BA182-0A3D-4411-9271-9A07CA3EF5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Convention test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Gotta</a:t>
            </a:r>
            <a:r>
              <a:rPr lang="en-US" dirty="0"/>
              <a:t>’ find the right table(s)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9E944-FF53-49BD-95D1-4B22E87B4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BFC1B6-BF3B-4F93-BBF8-3D312552F5A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E2EFFC-A84C-4068-9ADF-1E77E7F37A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7030" y="1882589"/>
          <a:ext cx="6380629" cy="285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665">
                <a:tc>
                  <a:txBody>
                    <a:bodyPr/>
                    <a:lstStyle/>
                    <a:p>
                      <a:r>
                        <a:rPr lang="en-US" sz="1600" dirty="0"/>
                        <a:t>In service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Asset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Basis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Recovery Period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r>
                        <a:rPr lang="en-US" sz="1600" dirty="0"/>
                        <a:t>1/22/2017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Copier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$1,500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r>
                        <a:rPr lang="en-US" sz="1600" dirty="0"/>
                        <a:t>5/12/2017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Computer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3,000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r>
                        <a:rPr lang="en-US" sz="1600" dirty="0"/>
                        <a:t>7/05/2017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Testing Equip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14,000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r>
                        <a:rPr lang="en-US" sz="1600" dirty="0"/>
                        <a:t>7/15/2017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Tire Balancer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7,000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r>
                        <a:rPr lang="en-US" sz="1600" dirty="0"/>
                        <a:t>10/13/2017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Other Equip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14,000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r>
                        <a:rPr lang="en-US" sz="1600" dirty="0"/>
                        <a:t>12/12/2017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Equip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4,000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43,500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9C55B5-28CA-43C9-AA2D-FD43E6950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570" y="2554941"/>
            <a:ext cx="4303358" cy="172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18" dirty="0">
                <a:latin typeface="Perpetua" pitchFamily="18" charset="0"/>
              </a:rPr>
              <a:t>Assets purchased during 4</a:t>
            </a:r>
            <a:r>
              <a:rPr lang="en-US" sz="2118" baseline="30000" dirty="0">
                <a:latin typeface="Perpetua" pitchFamily="18" charset="0"/>
              </a:rPr>
              <a:t>th</a:t>
            </a:r>
            <a:r>
              <a:rPr lang="en-US" sz="2118" dirty="0">
                <a:latin typeface="Perpetua" pitchFamily="18" charset="0"/>
              </a:rPr>
              <a:t> quarter</a:t>
            </a:r>
          </a:p>
          <a:p>
            <a:pPr eaLnBrk="1" hangingPunct="1"/>
            <a:r>
              <a:rPr lang="en-US" sz="2118" dirty="0">
                <a:latin typeface="Perpetua" pitchFamily="18" charset="0"/>
              </a:rPr>
              <a:t>    =14,000+4,000=18,000</a:t>
            </a:r>
          </a:p>
          <a:p>
            <a:pPr eaLnBrk="1" hangingPunct="1"/>
            <a:r>
              <a:rPr lang="en-US" sz="2118" dirty="0">
                <a:latin typeface="Perpetua" pitchFamily="18" charset="0"/>
              </a:rPr>
              <a:t>Total Assets purchased=43,500</a:t>
            </a:r>
          </a:p>
          <a:p>
            <a:pPr eaLnBrk="1" hangingPunct="1"/>
            <a:r>
              <a:rPr lang="en-US" sz="2118" dirty="0">
                <a:latin typeface="Perpetua" pitchFamily="18" charset="0"/>
              </a:rPr>
              <a:t>18,000 ÷ 43,500=41%</a:t>
            </a:r>
          </a:p>
          <a:p>
            <a:pPr eaLnBrk="1" hangingPunct="1"/>
            <a:r>
              <a:rPr lang="en-US" sz="2118" dirty="0">
                <a:latin typeface="Perpetua" pitchFamily="18" charset="0"/>
              </a:rPr>
              <a:t>&gt; 40% so mid-quarter convention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25693-D23A-45FE-BA04-98ABCFC9C984}"/>
              </a:ext>
            </a:extLst>
          </p:cNvPr>
          <p:cNvSpPr/>
          <p:nvPr/>
        </p:nvSpPr>
        <p:spPr>
          <a:xfrm>
            <a:off x="437029" y="3697941"/>
            <a:ext cx="4719918" cy="672353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88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2E7EA2-5B92-4282-B7E2-4690EB8DD519}"/>
              </a:ext>
            </a:extLst>
          </p:cNvPr>
          <p:cNvCxnSpPr/>
          <p:nvPr/>
        </p:nvCxnSpPr>
        <p:spPr>
          <a:xfrm flipV="1">
            <a:off x="5156947" y="3160059"/>
            <a:ext cx="961465" cy="672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29C50C-AC78-4F93-8F12-C35EB6A64F49}"/>
              </a:ext>
            </a:extLst>
          </p:cNvPr>
          <p:cNvCxnSpPr>
            <a:cxnSpLocks/>
          </p:cNvCxnSpPr>
          <p:nvPr/>
        </p:nvCxnSpPr>
        <p:spPr>
          <a:xfrm flipV="1">
            <a:off x="5223719" y="3915055"/>
            <a:ext cx="1477399" cy="664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35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F154D-1864-4007-8329-3EE9E3F61B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Cost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6404F-C18D-4AFD-B57D-7CA80E4C6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4873" y="860015"/>
            <a:ext cx="11232308" cy="5782236"/>
          </a:xfrm>
        </p:spPr>
        <p:txBody>
          <a:bodyPr>
            <a:normAutofit/>
          </a:bodyPr>
          <a:lstStyle/>
          <a:p>
            <a:r>
              <a:rPr lang="en-US" dirty="0"/>
              <a:t>Start with the copier</a:t>
            </a:r>
          </a:p>
          <a:p>
            <a:pPr marL="806867" lvl="1" indent="-403433">
              <a:buFont typeface="+mj-lt"/>
              <a:buAutoNum type="arabicPeriod"/>
            </a:pPr>
            <a:r>
              <a:rPr lang="en-US" dirty="0"/>
              <a:t>What is the convention?  Midmonth</a:t>
            </a:r>
          </a:p>
          <a:p>
            <a:pPr marL="806867" lvl="1" indent="-403433">
              <a:buFont typeface="+mj-lt"/>
              <a:buAutoNum type="arabicPeriod"/>
            </a:pPr>
            <a:r>
              <a:rPr lang="en-US" dirty="0"/>
              <a:t>What is the quarter placed in service? 1</a:t>
            </a:r>
            <a:r>
              <a:rPr lang="en-US" baseline="30000" dirty="0"/>
              <a:t>st</a:t>
            </a:r>
            <a:r>
              <a:rPr lang="en-US" dirty="0"/>
              <a:t> quarter</a:t>
            </a:r>
          </a:p>
          <a:p>
            <a:pPr marL="806867" lvl="1" indent="-403433">
              <a:buFont typeface="+mj-lt"/>
              <a:buAutoNum type="arabicPeriod"/>
            </a:pPr>
            <a:r>
              <a:rPr lang="en-US" dirty="0"/>
              <a:t>What is the recovery period? 5 years</a:t>
            </a:r>
          </a:p>
          <a:p>
            <a:pPr marL="806867" lvl="1" indent="-403433">
              <a:buFont typeface="+mj-lt"/>
              <a:buAutoNum type="arabicPeriod"/>
            </a:pPr>
            <a:endParaRPr lang="en-US" dirty="0"/>
          </a:p>
          <a:p>
            <a:pPr marL="806867" lvl="1" indent="-403433">
              <a:buFont typeface="+mj-lt"/>
              <a:buAutoNum type="arabicPeriod"/>
            </a:pPr>
            <a:endParaRPr lang="en-US" dirty="0"/>
          </a:p>
          <a:p>
            <a:pPr marL="806867" lvl="1" indent="-403433">
              <a:buFont typeface="+mj-lt"/>
              <a:buAutoNum type="arabicPeriod"/>
            </a:pPr>
            <a:endParaRPr lang="en-US" dirty="0"/>
          </a:p>
          <a:p>
            <a:pPr marL="806867" lvl="1" indent="-403433">
              <a:buFont typeface="+mj-lt"/>
              <a:buAutoNum type="arabicPeriod"/>
            </a:pPr>
            <a:endParaRPr lang="en-US" dirty="0"/>
          </a:p>
          <a:p>
            <a:pPr marL="806867" lvl="1" indent="-403433">
              <a:buFont typeface="+mj-lt"/>
              <a:buAutoNum type="arabicPeriod"/>
            </a:pPr>
            <a:endParaRPr lang="en-US" dirty="0"/>
          </a:p>
          <a:p>
            <a:pPr marL="806867" lvl="1" indent="-403433">
              <a:buFont typeface="+mj-lt"/>
              <a:buAutoNum type="arabicPeriod"/>
            </a:pPr>
            <a:endParaRPr lang="en-US" dirty="0"/>
          </a:p>
          <a:p>
            <a:pPr marL="806867" lvl="1" indent="-403433">
              <a:buFont typeface="+mj-lt"/>
              <a:buAutoNum type="arabicPeriod"/>
            </a:pPr>
            <a:endParaRPr lang="en-US" dirty="0"/>
          </a:p>
          <a:p>
            <a:pPr marL="806867" lvl="1" indent="-403433">
              <a:buFont typeface="+mj-lt"/>
              <a:buAutoNum type="arabicPeriod"/>
            </a:pPr>
            <a:endParaRPr lang="en-US" dirty="0"/>
          </a:p>
          <a:p>
            <a:pPr marL="806867" lvl="1" indent="-403433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/>
              <a:t>Copier cost $1,500 x 35% = $525 depreciation in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09297-9D9F-4D82-A64B-EC3BB0337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BFC1B6-BF3B-4F93-BBF8-3D312552F5A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D365A-A6C3-4DCF-8EED-75226368A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8" y="2428221"/>
            <a:ext cx="10922387" cy="32945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5645EA8-5661-4BA8-B41B-0A8B4B532984}"/>
              </a:ext>
            </a:extLst>
          </p:cNvPr>
          <p:cNvSpPr/>
          <p:nvPr/>
        </p:nvSpPr>
        <p:spPr>
          <a:xfrm>
            <a:off x="3473824" y="3501402"/>
            <a:ext cx="1008529" cy="336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DC6484-C72B-4A8D-9D2E-129AF8EA07FB}"/>
              </a:ext>
            </a:extLst>
          </p:cNvPr>
          <p:cNvSpPr/>
          <p:nvPr/>
        </p:nvSpPr>
        <p:spPr>
          <a:xfrm>
            <a:off x="1053353" y="3793831"/>
            <a:ext cx="1008529" cy="336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0409D7-88A6-4F0A-8789-71EE6AA908AF}"/>
              </a:ext>
            </a:extLst>
          </p:cNvPr>
          <p:cNvCxnSpPr/>
          <p:nvPr/>
        </p:nvCxnSpPr>
        <p:spPr>
          <a:xfrm>
            <a:off x="2196353" y="3983868"/>
            <a:ext cx="127747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6404F-C18D-4AFD-B57D-7CA80E4C6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6145" y="918749"/>
            <a:ext cx="11032466" cy="5564635"/>
          </a:xfrm>
        </p:spPr>
        <p:txBody>
          <a:bodyPr>
            <a:normAutofit/>
          </a:bodyPr>
          <a:lstStyle/>
          <a:p>
            <a:r>
              <a:rPr lang="en-US" dirty="0"/>
              <a:t>How about the computer</a:t>
            </a:r>
          </a:p>
          <a:p>
            <a:pPr marL="806867" lvl="1" indent="-403433">
              <a:buFont typeface="+mj-lt"/>
              <a:buAutoNum type="arabicPeriod"/>
            </a:pPr>
            <a:r>
              <a:rPr lang="en-US" dirty="0"/>
              <a:t>What is the convention?  Mid quarter</a:t>
            </a:r>
          </a:p>
          <a:p>
            <a:pPr marL="806867" lvl="1" indent="-403433">
              <a:buFont typeface="+mj-lt"/>
              <a:buAutoNum type="arabicPeriod"/>
            </a:pPr>
            <a:r>
              <a:rPr lang="en-US" dirty="0"/>
              <a:t>What is the quarter placed in service? 2</a:t>
            </a:r>
            <a:r>
              <a:rPr lang="en-US" baseline="30000" dirty="0"/>
              <a:t>nd</a:t>
            </a:r>
            <a:r>
              <a:rPr lang="en-US" dirty="0"/>
              <a:t> quarter</a:t>
            </a:r>
          </a:p>
          <a:p>
            <a:pPr marL="806867" lvl="1" indent="-403433">
              <a:buFont typeface="+mj-lt"/>
              <a:buAutoNum type="arabicPeriod"/>
            </a:pPr>
            <a:r>
              <a:rPr lang="en-US" dirty="0"/>
              <a:t>What is the recovery period? 5 years</a:t>
            </a:r>
          </a:p>
          <a:p>
            <a:pPr marL="806867" lvl="1" indent="-403433">
              <a:buFont typeface="+mj-lt"/>
              <a:buAutoNum type="arabicPeriod"/>
            </a:pPr>
            <a:endParaRPr lang="en-US" dirty="0"/>
          </a:p>
          <a:p>
            <a:pPr marL="806867" lvl="1" indent="-403433">
              <a:buFont typeface="+mj-lt"/>
              <a:buAutoNum type="arabicPeriod"/>
            </a:pPr>
            <a:endParaRPr lang="en-US" dirty="0"/>
          </a:p>
          <a:p>
            <a:pPr marL="806867" lvl="1" indent="-403433">
              <a:buFont typeface="+mj-lt"/>
              <a:buAutoNum type="arabicPeriod"/>
            </a:pPr>
            <a:endParaRPr lang="en-US" dirty="0"/>
          </a:p>
          <a:p>
            <a:pPr marL="806867" lvl="1" indent="-403433">
              <a:buFont typeface="+mj-lt"/>
              <a:buAutoNum type="arabicPeriod"/>
            </a:pPr>
            <a:endParaRPr lang="en-US" dirty="0"/>
          </a:p>
          <a:p>
            <a:pPr marL="403433" lvl="1" indent="0">
              <a:buNone/>
            </a:pPr>
            <a:endParaRPr lang="en-US" dirty="0"/>
          </a:p>
          <a:p>
            <a:pPr marL="806867" lvl="1" indent="-403433">
              <a:buFont typeface="+mj-lt"/>
              <a:buAutoNum type="arabicPeriod"/>
            </a:pPr>
            <a:endParaRPr lang="en-US" dirty="0"/>
          </a:p>
          <a:p>
            <a:pPr marL="806867" lvl="1" indent="-403433">
              <a:buFont typeface="+mj-lt"/>
              <a:buAutoNum type="arabicPeriod"/>
            </a:pPr>
            <a:endParaRPr lang="en-US" dirty="0"/>
          </a:p>
          <a:p>
            <a:pPr marL="806867" lvl="1" indent="-403433">
              <a:buFont typeface="+mj-lt"/>
              <a:buAutoNum type="arabicPeriod"/>
            </a:pPr>
            <a:endParaRPr lang="en-US" dirty="0"/>
          </a:p>
          <a:p>
            <a:pPr marL="806867" lvl="1" indent="-403433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/>
              <a:t>Computer cost $3,000 x 25% = $750 depreciation in 2017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6CFE7-7264-45EF-85C8-F56700C2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20" y="2756648"/>
            <a:ext cx="10076891" cy="29996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BF154D-1864-4007-8329-3EE9E3F61B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Cost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09297-9D9F-4D82-A64B-EC3BB0337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BFC1B6-BF3B-4F93-BBF8-3D312552F5A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645EA8-5661-4BA8-B41B-0A8B4B532984}"/>
              </a:ext>
            </a:extLst>
          </p:cNvPr>
          <p:cNvSpPr/>
          <p:nvPr/>
        </p:nvSpPr>
        <p:spPr>
          <a:xfrm>
            <a:off x="3473824" y="3630706"/>
            <a:ext cx="1008529" cy="336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DC6484-C72B-4A8D-9D2E-129AF8EA07FB}"/>
              </a:ext>
            </a:extLst>
          </p:cNvPr>
          <p:cNvSpPr/>
          <p:nvPr/>
        </p:nvSpPr>
        <p:spPr>
          <a:xfrm>
            <a:off x="1187824" y="3954320"/>
            <a:ext cx="1008529" cy="336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0409D7-88A6-4F0A-8789-71EE6AA908AF}"/>
              </a:ext>
            </a:extLst>
          </p:cNvPr>
          <p:cNvCxnSpPr/>
          <p:nvPr/>
        </p:nvCxnSpPr>
        <p:spPr>
          <a:xfrm>
            <a:off x="2196353" y="4103936"/>
            <a:ext cx="127747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2FFF4E-5AAF-4221-AD42-E9E98A54FA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Cost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461F6-7260-4B0E-9987-E386F6A327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Rest of the assets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14FFF-C943-48A4-AA76-4101515DA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BFC1B6-BF3B-4F93-BBF8-3D312552F5A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F05DB4-638B-4715-A934-67384C8FE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798642"/>
              </p:ext>
            </p:extLst>
          </p:nvPr>
        </p:nvGraphicFramePr>
        <p:xfrm>
          <a:off x="695036" y="1916545"/>
          <a:ext cx="10599420" cy="3235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99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</a:rPr>
                        <a:t>In service</a:t>
                      </a:r>
                    </a:p>
                  </a:txBody>
                  <a:tcPr marL="118872" marR="118872" marT="45711" marB="4571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</a:rPr>
                        <a:t>Asset</a:t>
                      </a:r>
                    </a:p>
                  </a:txBody>
                  <a:tcPr marL="118872" marR="118872" marT="45711" marB="4571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</a:rPr>
                        <a:t>Recovery Period</a:t>
                      </a:r>
                    </a:p>
                  </a:txBody>
                  <a:tcPr marL="118872" marR="118872" marT="45711" marB="4571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</a:rPr>
                        <a:t>Basis</a:t>
                      </a:r>
                    </a:p>
                  </a:txBody>
                  <a:tcPr marL="118872" marR="118872" marT="45711" marB="4571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</a:rPr>
                        <a:t>Depreciation Factor</a:t>
                      </a:r>
                    </a:p>
                  </a:txBody>
                  <a:tcPr marL="118872" marR="118872" marT="45711" marB="45711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itchFamily="34" charset="0"/>
                        </a:rPr>
                        <a:t>2009 Depreciation</a:t>
                      </a:r>
                    </a:p>
                  </a:txBody>
                  <a:tcPr marL="118872" marR="118872" marT="45711" marB="45711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1/22/2017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Copier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$1,500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.35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525.00</a:t>
                      </a:r>
                    </a:p>
                  </a:txBody>
                  <a:tcPr marL="118872" marR="118872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5/12/2017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Computer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3,000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.25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750.00</a:t>
                      </a:r>
                    </a:p>
                  </a:txBody>
                  <a:tcPr marL="118872" marR="118872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7/05/2017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Testing Equip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7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14,000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.1071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1,499.50</a:t>
                      </a:r>
                    </a:p>
                  </a:txBody>
                  <a:tcPr marL="118872" marR="118872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7/15/2017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Tire Balancer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7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7,000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.1071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749.70</a:t>
                      </a:r>
                    </a:p>
                  </a:txBody>
                  <a:tcPr marL="118872" marR="118872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10/13/2017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Other Equip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7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14,000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.0357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499.80</a:t>
                      </a:r>
                    </a:p>
                  </a:txBody>
                  <a:tcPr marL="118872" marR="118872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12/12/2017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New Equip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itchFamily="34" charset="0"/>
                        </a:rPr>
                        <a:t>7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4,000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.0357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142.80</a:t>
                      </a:r>
                    </a:p>
                  </a:txBody>
                  <a:tcPr marL="118872" marR="118872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67"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43,500</a:t>
                      </a: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Calibri" pitchFamily="34" charset="0"/>
                      </a:endParaRPr>
                    </a:p>
                  </a:txBody>
                  <a:tcPr marL="118872" marR="118872" marT="45711" marB="4571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Calibri" pitchFamily="34" charset="0"/>
                        </a:rPr>
                        <a:t>4,166.70</a:t>
                      </a:r>
                    </a:p>
                  </a:txBody>
                  <a:tcPr marL="118872" marR="118872" marT="45711" marB="457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0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BE86D0-9548-45D6-AFB9-45D95A346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Cost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3794A-4DA8-4AB9-8696-9C1BD7F181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if Mom does not buy the asset?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B590C-9298-4881-A648-BBF94F259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BFC1B6-BF3B-4F93-BBF8-3D312552F5A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88CA67-0891-43D6-9C10-9C2DF22D571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7030" y="1882589"/>
          <a:ext cx="6380629" cy="285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665">
                <a:tc>
                  <a:txBody>
                    <a:bodyPr/>
                    <a:lstStyle/>
                    <a:p>
                      <a:r>
                        <a:rPr lang="en-US" sz="1600" dirty="0"/>
                        <a:t>In service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Asset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Basis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Recovery Period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r>
                        <a:rPr lang="en-US" sz="1600" dirty="0"/>
                        <a:t>1/22/2017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Copier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$1,500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r>
                        <a:rPr lang="en-US" sz="1600" dirty="0"/>
                        <a:t>5/12/2017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Computer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3,000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r>
                        <a:rPr lang="en-US" sz="1600" dirty="0"/>
                        <a:t>7/05/2017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Testing Equip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14,000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r>
                        <a:rPr lang="en-US" sz="1600" dirty="0"/>
                        <a:t>7/15/2017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Tire Balancer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7,000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r>
                        <a:rPr lang="en-US" sz="1600" dirty="0"/>
                        <a:t>10/13/2017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Other Equip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14,000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39,500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6DEF0F-D105-482C-A17A-FD9772F5C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939" y="2554941"/>
            <a:ext cx="4303358" cy="172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18" dirty="0">
                <a:latin typeface="Perpetua" pitchFamily="18" charset="0"/>
              </a:rPr>
              <a:t>Assets purchased during 4</a:t>
            </a:r>
            <a:r>
              <a:rPr lang="en-US" sz="2118" baseline="30000" dirty="0">
                <a:latin typeface="Perpetua" pitchFamily="18" charset="0"/>
              </a:rPr>
              <a:t>th</a:t>
            </a:r>
            <a:r>
              <a:rPr lang="en-US" sz="2118" dirty="0">
                <a:latin typeface="Perpetua" pitchFamily="18" charset="0"/>
              </a:rPr>
              <a:t> quarter</a:t>
            </a:r>
          </a:p>
          <a:p>
            <a:pPr eaLnBrk="1" hangingPunct="1"/>
            <a:r>
              <a:rPr lang="en-US" sz="2118" dirty="0">
                <a:latin typeface="Perpetua" pitchFamily="18" charset="0"/>
              </a:rPr>
              <a:t>    =14,000=14,000</a:t>
            </a:r>
          </a:p>
          <a:p>
            <a:pPr eaLnBrk="1" hangingPunct="1"/>
            <a:r>
              <a:rPr lang="en-US" sz="2118" dirty="0">
                <a:latin typeface="Perpetua" pitchFamily="18" charset="0"/>
              </a:rPr>
              <a:t>Total Assets purchased=39,500</a:t>
            </a:r>
          </a:p>
          <a:p>
            <a:pPr eaLnBrk="1" hangingPunct="1"/>
            <a:r>
              <a:rPr lang="en-US" sz="2118" dirty="0">
                <a:latin typeface="Perpetua" pitchFamily="18" charset="0"/>
              </a:rPr>
              <a:t>14,000 ÷ 39,500=35%</a:t>
            </a:r>
          </a:p>
          <a:p>
            <a:pPr eaLnBrk="1" hangingPunct="1"/>
            <a:r>
              <a:rPr lang="en-US" sz="2118" dirty="0">
                <a:latin typeface="Perpetua" pitchFamily="18" charset="0"/>
              </a:rPr>
              <a:t>&lt; 40% so half-year convention</a:t>
            </a:r>
          </a:p>
        </p:txBody>
      </p:sp>
    </p:spTree>
    <p:extLst>
      <p:ext uri="{BB962C8B-B14F-4D97-AF65-F5344CB8AC3E}">
        <p14:creationId xmlns:p14="http://schemas.microsoft.com/office/powerpoint/2010/main" val="342683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4D952A-C6A3-4F3D-87FA-5C2081FC6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Cost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1EDCA-A206-43B9-8A64-6EE0C447FD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715" y="1158895"/>
            <a:ext cx="1504403" cy="5096348"/>
          </a:xfrm>
        </p:spPr>
        <p:txBody>
          <a:bodyPr/>
          <a:lstStyle/>
          <a:p>
            <a:r>
              <a:rPr lang="en-US" dirty="0"/>
              <a:t>Copier  $1,500 x .20 = $300</a:t>
            </a:r>
          </a:p>
          <a:p>
            <a:r>
              <a:rPr lang="en-US" dirty="0"/>
              <a:t>Computer$3,000 x .20 = $600</a:t>
            </a:r>
          </a:p>
          <a:p>
            <a:endParaRPr lang="en-US" dirty="0"/>
          </a:p>
          <a:p>
            <a:r>
              <a:rPr lang="en-US" dirty="0"/>
              <a:t>Now do rest of property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90A3B-7379-4F81-80ED-5A2B961C7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BFC1B6-BF3B-4F93-BBF8-3D312552F5A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B6319-0FBA-4A36-903B-5B388C7E1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43" y="1420056"/>
            <a:ext cx="9681882" cy="347285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F67F449-61A8-45F9-BF00-0603DEE43FB0}"/>
              </a:ext>
            </a:extLst>
          </p:cNvPr>
          <p:cNvSpPr/>
          <p:nvPr/>
        </p:nvSpPr>
        <p:spPr>
          <a:xfrm>
            <a:off x="5558118" y="2820306"/>
            <a:ext cx="1008529" cy="336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2EF084-8BC3-49F2-AA72-E42F8CE7BA70}"/>
              </a:ext>
            </a:extLst>
          </p:cNvPr>
          <p:cNvSpPr/>
          <p:nvPr/>
        </p:nvSpPr>
        <p:spPr>
          <a:xfrm>
            <a:off x="3176438" y="2820306"/>
            <a:ext cx="1008529" cy="336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314C6F-3C0C-4BFF-873B-AB74E727D051}"/>
              </a:ext>
            </a:extLst>
          </p:cNvPr>
          <p:cNvCxnSpPr/>
          <p:nvPr/>
        </p:nvCxnSpPr>
        <p:spPr>
          <a:xfrm>
            <a:off x="4151736" y="2988394"/>
            <a:ext cx="127747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9E140-7510-4B2A-9B8A-7022717C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380DD-4EDF-48F8-842B-417FE9E58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0361"/>
            <a:ext cx="10972800" cy="3923907"/>
          </a:xfrm>
        </p:spPr>
        <p:txBody>
          <a:bodyPr/>
          <a:lstStyle/>
          <a:p>
            <a:r>
              <a:rPr lang="en-US" dirty="0"/>
              <a:t>This video is full of computations</a:t>
            </a:r>
          </a:p>
          <a:p>
            <a:pPr lvl="1"/>
            <a:r>
              <a:rPr lang="en-US" dirty="0"/>
              <a:t>Get your calculator ready</a:t>
            </a:r>
          </a:p>
          <a:p>
            <a:pPr lvl="1"/>
            <a:r>
              <a:rPr lang="en-US" dirty="0"/>
              <a:t>You will also need access to the depreciation tables in your text</a:t>
            </a:r>
          </a:p>
          <a:p>
            <a:pPr lvl="2"/>
            <a:r>
              <a:rPr lang="en-US" dirty="0"/>
              <a:t>They can also be found on the internet</a:t>
            </a:r>
          </a:p>
          <a:p>
            <a:pPr lvl="1"/>
            <a:r>
              <a:rPr lang="en-US" dirty="0"/>
              <a:t>Take the time to stop the video and work out the solutions also</a:t>
            </a:r>
          </a:p>
          <a:p>
            <a:pPr lvl="1"/>
            <a:r>
              <a:rPr lang="en-US" dirty="0"/>
              <a:t>You will see them again on quiz and exam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91AF4-F36F-436D-B6A9-CCDF0985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3CA70-65F7-4A28-9029-0B20A042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03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6B2AAF-DCFA-4D95-BE35-5760CC42E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Cost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F3B36-F263-4278-B9CA-A9E9D790A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Cost recovery is actually MORE if she does not buy the equipment!</a:t>
            </a:r>
          </a:p>
          <a:p>
            <a:pPr lvl="1"/>
            <a:r>
              <a:rPr lang="en-US" dirty="0"/>
              <a:t>$5,900 v $4,167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7CC39-DE4F-4A8B-8848-467FA6096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BFC1B6-BF3B-4F93-BBF8-3D312552F5A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FDFBAA-C75F-4133-A546-01C1B3AAA7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22294" y="1158895"/>
          <a:ext cx="9352430" cy="285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8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77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47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In service</a:t>
                      </a:r>
                    </a:p>
                  </a:txBody>
                  <a:tcPr marL="104887" marR="104887" marT="40333" marB="40333" anchor="b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Asset</a:t>
                      </a:r>
                    </a:p>
                  </a:txBody>
                  <a:tcPr marL="104887" marR="104887" marT="40333" marB="40333" anchor="b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Recovery Period</a:t>
                      </a:r>
                    </a:p>
                  </a:txBody>
                  <a:tcPr marL="104887" marR="104887" marT="40333" marB="40333" anchor="b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Basis</a:t>
                      </a:r>
                    </a:p>
                  </a:txBody>
                  <a:tcPr marL="104887" marR="104887" marT="40333" marB="40333" anchor="b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Depreciation Factor</a:t>
                      </a:r>
                    </a:p>
                  </a:txBody>
                  <a:tcPr marL="104887" marR="104887" marT="40333" marB="40333" anchor="b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2009 Depreciation</a:t>
                      </a:r>
                    </a:p>
                  </a:txBody>
                  <a:tcPr marL="104887" marR="104887" marT="40333" marB="40333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1/22/2017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Copier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$1,500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.20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$300.00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5/12/2017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Computer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5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3,000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.20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600.00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7/05/2017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Testing Equip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14,000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.1429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2,000.00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7/15/2017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Tire Balancer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7,000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.1429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1,000.00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10/13/2017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Other Equip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7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14,000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.1429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2,000.00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itchFamily="34" charset="0"/>
                        </a:rPr>
                        <a:t>New Equip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147"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39,500</a:t>
                      </a: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104887" marR="104887" marT="40333" marB="403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itchFamily="34" charset="0"/>
                        </a:rPr>
                        <a:t>$5,900.00</a:t>
                      </a:r>
                    </a:p>
                  </a:txBody>
                  <a:tcPr marL="104887" marR="104887" marT="40333" marB="4033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35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6ED810-C0EC-471C-ACB1-C3FF42D77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Cost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5A631-CBE0-4632-B9DB-1BE427DD5E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Let’s do Year 2!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Copier: 32% of what?</a:t>
            </a:r>
          </a:p>
          <a:p>
            <a:pPr lvl="1"/>
            <a:r>
              <a:rPr lang="en-US" dirty="0"/>
              <a:t>Original depreciable basis!  The table takes care of DDB</a:t>
            </a:r>
          </a:p>
          <a:p>
            <a:pPr lvl="2"/>
            <a:r>
              <a:rPr lang="en-US" dirty="0"/>
              <a:t>$1,500 x 32% = $480</a:t>
            </a:r>
          </a:p>
          <a:p>
            <a:r>
              <a:rPr lang="en-US" dirty="0"/>
              <a:t>Computer $3,000 x 32% = $960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752C6-52F2-463B-9E31-B8AD2967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BFC1B6-BF3B-4F93-BBF8-3D312552F5A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37274-C050-4F25-B1D5-5E093DC34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678" y="1020837"/>
            <a:ext cx="9072637" cy="240816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58089A-9A17-477B-BCC5-8C87A6F4BD24}"/>
              </a:ext>
            </a:extLst>
          </p:cNvPr>
          <p:cNvCxnSpPr>
            <a:cxnSpLocks/>
          </p:cNvCxnSpPr>
          <p:nvPr/>
        </p:nvCxnSpPr>
        <p:spPr>
          <a:xfrm>
            <a:off x="4280647" y="2420471"/>
            <a:ext cx="154641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9447DC9-20E0-4BED-91AF-4D875A340308}"/>
              </a:ext>
            </a:extLst>
          </p:cNvPr>
          <p:cNvSpPr/>
          <p:nvPr/>
        </p:nvSpPr>
        <p:spPr>
          <a:xfrm>
            <a:off x="3742765" y="2252383"/>
            <a:ext cx="537882" cy="336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8D295C-4BA7-47F3-9709-3DBB00192CE7}"/>
              </a:ext>
            </a:extLst>
          </p:cNvPr>
          <p:cNvSpPr/>
          <p:nvPr/>
        </p:nvSpPr>
        <p:spPr>
          <a:xfrm>
            <a:off x="5872006" y="2252383"/>
            <a:ext cx="829111" cy="345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</p:spTree>
    <p:extLst>
      <p:ext uri="{BB962C8B-B14F-4D97-AF65-F5344CB8AC3E}">
        <p14:creationId xmlns:p14="http://schemas.microsoft.com/office/powerpoint/2010/main" val="264994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F78B9C-265E-4082-87BB-9F1BB3A809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Cost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7D9C1-3774-47F4-BE4C-284E6895A8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715" y="1158895"/>
            <a:ext cx="1975050" cy="5096348"/>
          </a:xfrm>
        </p:spPr>
        <p:txBody>
          <a:bodyPr/>
          <a:lstStyle/>
          <a:p>
            <a:r>
              <a:rPr lang="en-US" dirty="0"/>
              <a:t>March down the table</a:t>
            </a:r>
          </a:p>
          <a:p>
            <a:r>
              <a:rPr lang="en-US" dirty="0"/>
              <a:t>Once you start in a column you never leave that column (for that asset)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B3E98-F9AB-4EDE-BCFF-B786C512F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BFC1B6-BF3B-4F93-BBF8-3D312552F5A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E39B3-97C8-43B1-AB14-C79C98023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677" y="1048301"/>
            <a:ext cx="9072637" cy="240816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0910513-33A2-42D1-8D94-7F798DA4A3B1}"/>
              </a:ext>
            </a:extLst>
          </p:cNvPr>
          <p:cNvGrpSpPr/>
          <p:nvPr/>
        </p:nvGrpSpPr>
        <p:grpSpPr>
          <a:xfrm>
            <a:off x="3742765" y="2252383"/>
            <a:ext cx="2958352" cy="345560"/>
            <a:chOff x="4241800" y="2552700"/>
            <a:chExt cx="3352799" cy="39163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A78D0D7-856E-4939-A7B1-905811FBC840}"/>
                </a:ext>
              </a:extLst>
            </p:cNvPr>
            <p:cNvCxnSpPr>
              <a:cxnSpLocks/>
            </p:cNvCxnSpPr>
            <p:nvPr/>
          </p:nvCxnSpPr>
          <p:spPr>
            <a:xfrm>
              <a:off x="4851400" y="2743200"/>
              <a:ext cx="1752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338196F-01EC-4A92-87B6-92FF78448F43}"/>
                </a:ext>
              </a:extLst>
            </p:cNvPr>
            <p:cNvSpPr/>
            <p:nvPr/>
          </p:nvSpPr>
          <p:spPr>
            <a:xfrm>
              <a:off x="4241800" y="2552700"/>
              <a:ext cx="6096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341" tIns="40341" rIns="40341" bIns="40341" numCol="1" spcCol="1270" rtlCol="0" anchor="t" anchorCtr="0">
              <a:noAutofit/>
            </a:bodyPr>
            <a:lstStyle/>
            <a:p>
              <a:pPr defTabSz="4706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204518" algn="l"/>
                </a:tabLst>
              </a:pPr>
              <a:endParaRPr lang="en-US" sz="1059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77789A4-3EAC-47A7-8079-2D8CC9C28A21}"/>
                </a:ext>
              </a:extLst>
            </p:cNvPr>
            <p:cNvSpPr/>
            <p:nvPr/>
          </p:nvSpPr>
          <p:spPr>
            <a:xfrm>
              <a:off x="6654940" y="2552700"/>
              <a:ext cx="939659" cy="3916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341" tIns="40341" rIns="40341" bIns="40341" numCol="1" spcCol="1270" rtlCol="0" anchor="t" anchorCtr="0">
              <a:noAutofit/>
            </a:bodyPr>
            <a:lstStyle/>
            <a:p>
              <a:pPr defTabSz="4706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204518" algn="l"/>
                </a:tabLst>
              </a:pPr>
              <a:endParaRPr lang="en-US" sz="1059" b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A257C8-2845-42CD-AA99-1C547F298810}"/>
              </a:ext>
            </a:extLst>
          </p:cNvPr>
          <p:cNvGrpSpPr/>
          <p:nvPr/>
        </p:nvGrpSpPr>
        <p:grpSpPr>
          <a:xfrm>
            <a:off x="3742765" y="2583867"/>
            <a:ext cx="2958352" cy="345560"/>
            <a:chOff x="4241800" y="2552700"/>
            <a:chExt cx="3352799" cy="39163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B750BAB-1424-4435-868A-06565FAE4040}"/>
                </a:ext>
              </a:extLst>
            </p:cNvPr>
            <p:cNvCxnSpPr>
              <a:cxnSpLocks/>
            </p:cNvCxnSpPr>
            <p:nvPr/>
          </p:nvCxnSpPr>
          <p:spPr>
            <a:xfrm>
              <a:off x="4851400" y="2743200"/>
              <a:ext cx="1752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5403AEA-CED8-48B3-B065-5DFD766BBC09}"/>
                </a:ext>
              </a:extLst>
            </p:cNvPr>
            <p:cNvSpPr/>
            <p:nvPr/>
          </p:nvSpPr>
          <p:spPr>
            <a:xfrm>
              <a:off x="4241800" y="2552700"/>
              <a:ext cx="6096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341" tIns="40341" rIns="40341" bIns="40341" numCol="1" spcCol="1270" rtlCol="0" anchor="t" anchorCtr="0">
              <a:noAutofit/>
            </a:bodyPr>
            <a:lstStyle/>
            <a:p>
              <a:pPr defTabSz="4706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204518" algn="l"/>
                </a:tabLst>
              </a:pPr>
              <a:endParaRPr lang="en-US" sz="1059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697D294-61BE-4C83-85D1-AB915BA552BD}"/>
                </a:ext>
              </a:extLst>
            </p:cNvPr>
            <p:cNvSpPr/>
            <p:nvPr/>
          </p:nvSpPr>
          <p:spPr>
            <a:xfrm>
              <a:off x="6654940" y="2552700"/>
              <a:ext cx="939659" cy="3916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341" tIns="40341" rIns="40341" bIns="40341" numCol="1" spcCol="1270" rtlCol="0" anchor="t" anchorCtr="0">
              <a:noAutofit/>
            </a:bodyPr>
            <a:lstStyle/>
            <a:p>
              <a:pPr defTabSz="4706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204518" algn="l"/>
                </a:tabLst>
              </a:pPr>
              <a:endParaRPr lang="en-US" sz="1059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85561A-F0D5-431E-AD2D-31D2FB862733}"/>
              </a:ext>
            </a:extLst>
          </p:cNvPr>
          <p:cNvGrpSpPr/>
          <p:nvPr/>
        </p:nvGrpSpPr>
        <p:grpSpPr>
          <a:xfrm>
            <a:off x="3742765" y="2900502"/>
            <a:ext cx="2958352" cy="345560"/>
            <a:chOff x="4241800" y="2552700"/>
            <a:chExt cx="3352799" cy="39163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6106E2-B1B5-47E5-9BD3-EC77B39A9CB4}"/>
                </a:ext>
              </a:extLst>
            </p:cNvPr>
            <p:cNvCxnSpPr>
              <a:cxnSpLocks/>
            </p:cNvCxnSpPr>
            <p:nvPr/>
          </p:nvCxnSpPr>
          <p:spPr>
            <a:xfrm>
              <a:off x="4851400" y="2743200"/>
              <a:ext cx="1752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1B75860-EE90-410A-97F5-EBA5B208D30D}"/>
                </a:ext>
              </a:extLst>
            </p:cNvPr>
            <p:cNvSpPr/>
            <p:nvPr/>
          </p:nvSpPr>
          <p:spPr>
            <a:xfrm>
              <a:off x="4241800" y="2552700"/>
              <a:ext cx="6096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341" tIns="40341" rIns="40341" bIns="40341" numCol="1" spcCol="1270" rtlCol="0" anchor="t" anchorCtr="0">
              <a:noAutofit/>
            </a:bodyPr>
            <a:lstStyle/>
            <a:p>
              <a:pPr defTabSz="4706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204518" algn="l"/>
                </a:tabLst>
              </a:pPr>
              <a:endParaRPr lang="en-US" sz="1059" b="1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B8BA663-B2DB-4E83-B557-8BF8187AFE64}"/>
                </a:ext>
              </a:extLst>
            </p:cNvPr>
            <p:cNvSpPr/>
            <p:nvPr/>
          </p:nvSpPr>
          <p:spPr>
            <a:xfrm>
              <a:off x="6654940" y="2552700"/>
              <a:ext cx="939659" cy="3916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341" tIns="40341" rIns="40341" bIns="40341" numCol="1" spcCol="1270" rtlCol="0" anchor="t" anchorCtr="0">
              <a:noAutofit/>
            </a:bodyPr>
            <a:lstStyle/>
            <a:p>
              <a:pPr defTabSz="4706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204518" algn="l"/>
                </a:tabLst>
              </a:pPr>
              <a:endParaRPr lang="en-US" sz="1059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364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BFF773-B703-4827-950E-BCC53C942A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Cost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76477-1DFF-4CC8-9C07-C7A14F6110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couple of things worth noting</a:t>
            </a:r>
          </a:p>
          <a:p>
            <a:pPr marL="403433" indent="-403433">
              <a:buFont typeface="+mj-lt"/>
              <a:buAutoNum type="arabicPeriod"/>
            </a:pPr>
            <a:r>
              <a:rPr lang="en-US" dirty="0"/>
              <a:t>Because of the half-year convention, a 5 year asset actually takes 6 years to depreciate for tax, a 7 year asset takes 8 years, etc.</a:t>
            </a:r>
          </a:p>
          <a:p>
            <a:pPr lvl="1"/>
            <a:r>
              <a:rPr lang="en-US" dirty="0"/>
              <a:t>It’s true – look at the table</a:t>
            </a:r>
          </a:p>
          <a:p>
            <a:pPr marL="403433" indent="-403433">
              <a:buFont typeface="+mj-lt"/>
              <a:buAutoNum type="arabicPeriod"/>
            </a:pPr>
            <a:r>
              <a:rPr lang="en-US" dirty="0"/>
              <a:t>The table takes care of the convention in the first year and all other years UNLESS you dispose of the asset before the end of it’s useful life</a:t>
            </a:r>
          </a:p>
          <a:p>
            <a:pPr lvl="1"/>
            <a:r>
              <a:rPr lang="en-US" dirty="0"/>
              <a:t>Mathematical proof:  $1 asset with a 5 year life</a:t>
            </a:r>
          </a:p>
          <a:p>
            <a:pPr lvl="2"/>
            <a:r>
              <a:rPr lang="en-US" dirty="0"/>
              <a:t>Year 1: $1 ÷ 5 x 200% x ½ = 20%......does that agree to the table?</a:t>
            </a:r>
          </a:p>
          <a:p>
            <a:pPr lvl="2"/>
            <a:r>
              <a:rPr lang="en-US" dirty="0"/>
              <a:t>Year 2: (remember, double-declining balance) $.80 ÷ 5 x 200% x 1 = 32%....does that agree to the table?</a:t>
            </a:r>
          </a:p>
          <a:p>
            <a:pPr lvl="2"/>
            <a:r>
              <a:rPr lang="en-US" dirty="0"/>
              <a:t>Year 3: $.48 ÷ 5 x 200% x 1 = 19.2%....it does, trust me</a:t>
            </a:r>
          </a:p>
          <a:p>
            <a:pPr lvl="2"/>
            <a:r>
              <a:rPr lang="en-US" dirty="0"/>
              <a:t>Year 4: $.288 ÷ 5 x 200% x 1 = 11.52%....did you even check the previous ones?  I bet not!</a:t>
            </a:r>
          </a:p>
          <a:p>
            <a:pPr lvl="2"/>
            <a:r>
              <a:rPr lang="en-US" dirty="0"/>
              <a:t>Year 5: $.1728 ÷ 5 x 200% x 1 = 6.912%....wait…if you haven’t been checking, how would you know that this does NOT agree to the table?</a:t>
            </a:r>
          </a:p>
          <a:p>
            <a:pPr lvl="3"/>
            <a:r>
              <a:rPr lang="en-US" dirty="0"/>
              <a:t>The MACRS system switches to straight line when it is more advantageous to do so</a:t>
            </a:r>
          </a:p>
          <a:p>
            <a:pPr lvl="2"/>
            <a:r>
              <a:rPr lang="en-US" dirty="0"/>
              <a:t>Year 5 Re-do: $.1728 ÷ 1.5 years remaining = 11.52%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C3408-A8D9-4C42-885D-F82159646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BFC1B6-BF3B-4F93-BBF8-3D312552F5A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4CE3A1-71CF-4965-9BF5-83F5B96FE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12" y="2622177"/>
            <a:ext cx="9212781" cy="163297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CA4EC-5EC6-40EB-82F4-1AC5FC568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Cost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7293D-4C09-4D1A-A0EC-17825B423F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1745" y="1158895"/>
            <a:ext cx="11315436" cy="5096348"/>
          </a:xfrm>
        </p:spPr>
        <p:txBody>
          <a:bodyPr>
            <a:normAutofit/>
          </a:bodyPr>
          <a:lstStyle/>
          <a:p>
            <a:r>
              <a:rPr lang="en-US" dirty="0"/>
              <a:t>Real property</a:t>
            </a:r>
          </a:p>
          <a:p>
            <a:pPr lvl="1"/>
            <a:r>
              <a:rPr lang="en-US" dirty="0"/>
              <a:t>Because amounts tend to be large and lives are longer, the half-year/mid-quarter convention do NOT apply to real property</a:t>
            </a:r>
          </a:p>
          <a:p>
            <a:pPr lvl="2"/>
            <a:r>
              <a:rPr lang="en-US" dirty="0"/>
              <a:t>Instead, the mid-month convention is used (table does all the heavy lifting)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Note a column for each month</a:t>
            </a:r>
          </a:p>
          <a:p>
            <a:pPr lvl="1"/>
            <a:r>
              <a:rPr lang="en-US" dirty="0"/>
              <a:t>Example:  Michelle places in service an apartment in May, 2017 at a cost of $100,000</a:t>
            </a:r>
          </a:p>
          <a:p>
            <a:pPr lvl="1"/>
            <a:r>
              <a:rPr lang="en-US" dirty="0"/>
              <a:t>$100,000 x 2.273% = $2,273</a:t>
            </a:r>
          </a:p>
          <a:p>
            <a:pPr lvl="1"/>
            <a:r>
              <a:rPr lang="en-US" dirty="0"/>
              <a:t>Those late in the year factors are decimals of percentages</a:t>
            </a:r>
          </a:p>
          <a:p>
            <a:pPr lvl="2"/>
            <a:r>
              <a:rPr lang="en-US" dirty="0"/>
              <a:t>$100,000 x .455% is same as $100,000 x .00455 and = $455 NOT $45,500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E64B7-6E20-437E-BD93-5AED18AA8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BFC1B6-BF3B-4F93-BBF8-3D312552F5A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840C3-B743-4329-878F-7D52705B5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7" y="2403286"/>
            <a:ext cx="9143303" cy="160894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3F1FAA2-9D15-4C8E-87E6-5CA50FA666B4}"/>
              </a:ext>
            </a:extLst>
          </p:cNvPr>
          <p:cNvSpPr/>
          <p:nvPr/>
        </p:nvSpPr>
        <p:spPr>
          <a:xfrm>
            <a:off x="1104700" y="3063621"/>
            <a:ext cx="672353" cy="403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6E7611-905F-48CA-94F4-77966180D102}"/>
              </a:ext>
            </a:extLst>
          </p:cNvPr>
          <p:cNvCxnSpPr>
            <a:cxnSpLocks/>
          </p:cNvCxnSpPr>
          <p:nvPr/>
        </p:nvCxnSpPr>
        <p:spPr>
          <a:xfrm>
            <a:off x="1767817" y="3260657"/>
            <a:ext cx="2823882" cy="626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B1A79F4-0FE0-4D1D-9E5F-B79C3DE6637D}"/>
              </a:ext>
            </a:extLst>
          </p:cNvPr>
          <p:cNvSpPr/>
          <p:nvPr/>
        </p:nvSpPr>
        <p:spPr>
          <a:xfrm>
            <a:off x="4663105" y="3075443"/>
            <a:ext cx="672353" cy="403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34BCBD-83A6-441C-B7B0-8AC6B566A21C}"/>
              </a:ext>
            </a:extLst>
          </p:cNvPr>
          <p:cNvSpPr/>
          <p:nvPr/>
        </p:nvSpPr>
        <p:spPr>
          <a:xfrm>
            <a:off x="2398059" y="2402336"/>
            <a:ext cx="3429000" cy="249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823FC7-81BB-446C-A4BE-A5B9C0480BC4}"/>
              </a:ext>
            </a:extLst>
          </p:cNvPr>
          <p:cNvSpPr txBox="1"/>
          <p:nvPr/>
        </p:nvSpPr>
        <p:spPr>
          <a:xfrm>
            <a:off x="8120059" y="2139817"/>
            <a:ext cx="3429000" cy="5269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824" dirty="0">
                <a:solidFill>
                  <a:srgbClr val="FF0000"/>
                </a:solidFill>
              </a:rPr>
              <a:t>Wrong $%#@ table!</a:t>
            </a:r>
          </a:p>
        </p:txBody>
      </p:sp>
    </p:spTree>
    <p:extLst>
      <p:ext uri="{BB962C8B-B14F-4D97-AF65-F5344CB8AC3E}">
        <p14:creationId xmlns:p14="http://schemas.microsoft.com/office/powerpoint/2010/main" val="2646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35C30E-D3CB-4C3A-93F1-41DF82D6EB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Cost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88645-25D3-46F8-BB46-566DDA499B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does real property affect the convention test?</a:t>
            </a:r>
          </a:p>
          <a:p>
            <a:pPr lvl="1"/>
            <a:r>
              <a:rPr lang="en-US" dirty="0"/>
              <a:t>It does not.  Ignore real property in both the numerator and denominator of the test</a:t>
            </a:r>
          </a:p>
          <a:p>
            <a:pPr lvl="1"/>
            <a:r>
              <a:rPr lang="en-US" dirty="0"/>
              <a:t>Beth placed in service the following: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Convention test:  $0/$110,000</a:t>
            </a:r>
          </a:p>
          <a:p>
            <a:pPr lvl="2"/>
            <a:r>
              <a:rPr lang="en-US" dirty="0"/>
              <a:t>Real property is ignored</a:t>
            </a:r>
          </a:p>
          <a:p>
            <a:pPr lvl="3"/>
            <a:r>
              <a:rPr lang="en-US" dirty="0"/>
              <a:t>It’s on mid-month anyway!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A4A30-CF7D-41ED-98D2-2166AAF73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BFC1B6-BF3B-4F93-BBF8-3D312552F5A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E40BE4-A77C-4A99-9E33-5DB9B1B856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0177" y="2487706"/>
          <a:ext cx="6502400" cy="130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7396985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5881555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805030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14933539"/>
                    </a:ext>
                  </a:extLst>
                </a:gridCol>
              </a:tblGrid>
              <a:tr h="327212">
                <a:tc>
                  <a:txBody>
                    <a:bodyPr/>
                    <a:lstStyle/>
                    <a:p>
                      <a:r>
                        <a:rPr lang="en-US" sz="1600" dirty="0"/>
                        <a:t>Date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Asset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Recovery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Amount</a:t>
                      </a: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2985206483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r>
                        <a:rPr lang="en-US" sz="1600" dirty="0"/>
                        <a:t>2/14/2017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Furniture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$50,000</a:t>
                      </a: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2034855599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r>
                        <a:rPr lang="en-US" sz="1600" dirty="0"/>
                        <a:t>7/12/2017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Machine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$60,000</a:t>
                      </a: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2972337192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r>
                        <a:rPr lang="en-US" sz="1600" dirty="0"/>
                        <a:t>11/23/2017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Building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39</a:t>
                      </a:r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$540,000</a:t>
                      </a:r>
                    </a:p>
                  </a:txBody>
                  <a:tcPr marL="80682" marR="80682" marT="40341" marB="40341"/>
                </a:tc>
                <a:extLst>
                  <a:ext uri="{0D108BD9-81ED-4DB2-BD59-A6C34878D82A}">
                    <a16:rowId xmlns:a16="http://schemas.microsoft.com/office/drawing/2014/main" val="1578561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9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479EA-40BA-4F81-93DB-40073409E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Cost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DB9EF-22DA-452F-80CE-C18C171F3C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 the table automatically builds in either ½ year or ½ quarter or ½ month for the year, quarter or month placed in service – how convenient</a:t>
            </a:r>
          </a:p>
          <a:p>
            <a:r>
              <a:rPr lang="en-US" dirty="0"/>
              <a:t>What about disposals?</a:t>
            </a:r>
          </a:p>
          <a:p>
            <a:r>
              <a:rPr lang="en-US" dirty="0"/>
              <a:t>When an asset is sold whatever convention applied on the year of purchase will also apply in the year of disposal.</a:t>
            </a:r>
          </a:p>
          <a:p>
            <a:pPr lvl="1"/>
            <a:r>
              <a:rPr lang="en-US" dirty="0"/>
              <a:t>If half-year going in, then half-year coming out</a:t>
            </a:r>
          </a:p>
          <a:p>
            <a:pPr lvl="1"/>
            <a:r>
              <a:rPr lang="en-US" dirty="0"/>
              <a:t>If mid-quarter going in, then mid-quarter going out</a:t>
            </a:r>
          </a:p>
          <a:p>
            <a:pPr lvl="1"/>
            <a:r>
              <a:rPr lang="en-US" dirty="0"/>
              <a:t>If mid-month going in, then mid-month coming out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CA40B-F1AA-4064-A8E7-B040DCC9D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BFC1B6-BF3B-4F93-BBF8-3D312552F5A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1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EEFB0C-D921-45F5-853A-4B73D113AA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Cost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ECC00-5891-4518-9FC1-F066D613B9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941294"/>
            <a:ext cx="11276181" cy="5313949"/>
          </a:xfrm>
        </p:spPr>
        <p:txBody>
          <a:bodyPr/>
          <a:lstStyle/>
          <a:p>
            <a:r>
              <a:rPr lang="en-US" dirty="0"/>
              <a:t>Gordon Sumner placed in service a 7 year asset in 2015 costing $10,000 for use in trade or business.  No bonus depreciation or Sec. 179 deduction was taken and the half-year convention was used.  He sold the asset on January 1, 2017.  What is the depreciation deduction in 2017?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Smooth sailing until we get to year of disposal!</a:t>
            </a:r>
          </a:p>
          <a:p>
            <a:pPr lvl="1"/>
            <a:r>
              <a:rPr lang="en-US" dirty="0"/>
              <a:t>If half-year convention applied during Year 1, it must also apply during Year 3</a:t>
            </a:r>
          </a:p>
          <a:p>
            <a:pPr lvl="2"/>
            <a:r>
              <a:rPr lang="en-US" dirty="0"/>
              <a:t>$10,000 x .1749 x ½ = $874.50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62E03-0871-4C62-A27F-1D3D3C26B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BFC1B6-BF3B-4F93-BBF8-3D312552F5A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65876-956D-42A4-BBD4-9514167DD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29" y="2168850"/>
            <a:ext cx="8295168" cy="244450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8B16107-0488-4C98-B2C0-4F81C8C3144F}"/>
              </a:ext>
            </a:extLst>
          </p:cNvPr>
          <p:cNvSpPr/>
          <p:nvPr/>
        </p:nvSpPr>
        <p:spPr>
          <a:xfrm>
            <a:off x="5429207" y="3092823"/>
            <a:ext cx="868499" cy="403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CD908A-66DC-4A05-9FEB-50803C731591}"/>
              </a:ext>
            </a:extLst>
          </p:cNvPr>
          <p:cNvSpPr/>
          <p:nvPr/>
        </p:nvSpPr>
        <p:spPr>
          <a:xfrm>
            <a:off x="5429206" y="3391105"/>
            <a:ext cx="868499" cy="403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68784E-6C1B-424A-B068-D9B2B3DF7754}"/>
              </a:ext>
            </a:extLst>
          </p:cNvPr>
          <p:cNvSpPr/>
          <p:nvPr/>
        </p:nvSpPr>
        <p:spPr>
          <a:xfrm>
            <a:off x="5429206" y="3651385"/>
            <a:ext cx="868499" cy="403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A61DE-E3AB-4CED-8492-EEC86C466D4B}"/>
              </a:ext>
            </a:extLst>
          </p:cNvPr>
          <p:cNvSpPr txBox="1"/>
          <p:nvPr/>
        </p:nvSpPr>
        <p:spPr>
          <a:xfrm>
            <a:off x="1381029" y="3088884"/>
            <a:ext cx="643766" cy="41825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118" dirty="0">
                <a:solidFill>
                  <a:srgbClr val="FF0000"/>
                </a:solidFill>
              </a:rPr>
              <a:t>2015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679913-E963-4D38-AD53-4BB1576CC1AF}"/>
              </a:ext>
            </a:extLst>
          </p:cNvPr>
          <p:cNvSpPr txBox="1"/>
          <p:nvPr/>
        </p:nvSpPr>
        <p:spPr>
          <a:xfrm>
            <a:off x="1411949" y="3361765"/>
            <a:ext cx="643766" cy="41825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118" dirty="0">
                <a:solidFill>
                  <a:srgbClr val="FF0000"/>
                </a:solidFill>
              </a:rPr>
              <a:t>2016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780C5D-E45E-45EB-92D5-E94549C45FC7}"/>
              </a:ext>
            </a:extLst>
          </p:cNvPr>
          <p:cNvSpPr txBox="1"/>
          <p:nvPr/>
        </p:nvSpPr>
        <p:spPr>
          <a:xfrm>
            <a:off x="1411949" y="3651386"/>
            <a:ext cx="643766" cy="41825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118" dirty="0">
                <a:solidFill>
                  <a:srgbClr val="FF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7799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8A9A04-8B38-4AB2-9356-C12951BE2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Cost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012DB-403B-4987-B280-E1DD3F2820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714" y="1158895"/>
            <a:ext cx="11567285" cy="5564635"/>
          </a:xfrm>
        </p:spPr>
        <p:txBody>
          <a:bodyPr>
            <a:normAutofit/>
          </a:bodyPr>
          <a:lstStyle/>
          <a:p>
            <a:r>
              <a:rPr lang="en-US" dirty="0"/>
              <a:t>Stewart Copeland placed in service a 7 year asset in 2015 costing $10,000 for use in trade or business.  No bonus depreciation or Sec. 179 deduction was taken and the </a:t>
            </a:r>
            <a:r>
              <a:rPr lang="en-US" b="1" u="sng" dirty="0"/>
              <a:t>mid-quarter convention </a:t>
            </a:r>
            <a:r>
              <a:rPr lang="en-US" dirty="0"/>
              <a:t>was used (assume 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qtr</a:t>
            </a:r>
            <a:r>
              <a:rPr lang="en-US" dirty="0"/>
              <a:t>).  He sold the asset on January 1, 2017.  What is the depreciation deduction in 2017?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Wait!  Sold in first quarter, should we switch to the Q1 Table?</a:t>
            </a:r>
          </a:p>
          <a:p>
            <a:pPr lvl="1"/>
            <a:r>
              <a:rPr lang="en-US" dirty="0"/>
              <a:t>Hell no!  Once in a column, stay in a column   $10,000 x .1822 x .5/4 = $227.75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18E-7A91-40DB-9ED1-DE380A355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BFC1B6-BF3B-4F93-BBF8-3D312552F5A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084EE-17A3-40FE-A4CB-A751EF3AE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94" y="2433375"/>
            <a:ext cx="9144000" cy="26386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50E2E-A5D1-4BAD-A7D9-D0B7E87A6416}"/>
              </a:ext>
            </a:extLst>
          </p:cNvPr>
          <p:cNvSpPr/>
          <p:nvPr/>
        </p:nvSpPr>
        <p:spPr>
          <a:xfrm>
            <a:off x="6970059" y="2468592"/>
            <a:ext cx="2487706" cy="336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0EDA01-7DAE-4134-92F1-FD85F1231384}"/>
              </a:ext>
            </a:extLst>
          </p:cNvPr>
          <p:cNvSpPr/>
          <p:nvPr/>
        </p:nvSpPr>
        <p:spPr>
          <a:xfrm>
            <a:off x="5692588" y="2695526"/>
            <a:ext cx="1568851" cy="265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296299-0CA9-4E4A-99E3-7D9014127BE7}"/>
              </a:ext>
            </a:extLst>
          </p:cNvPr>
          <p:cNvSpPr/>
          <p:nvPr/>
        </p:nvSpPr>
        <p:spPr>
          <a:xfrm>
            <a:off x="4482353" y="3499911"/>
            <a:ext cx="806824" cy="336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A999E6-575F-4161-BDAC-E6877EB8A4D9}"/>
              </a:ext>
            </a:extLst>
          </p:cNvPr>
          <p:cNvSpPr/>
          <p:nvPr/>
        </p:nvSpPr>
        <p:spPr>
          <a:xfrm>
            <a:off x="4448349" y="3835772"/>
            <a:ext cx="806824" cy="336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17DCE4-900D-4792-AB09-CADFA28028BE}"/>
              </a:ext>
            </a:extLst>
          </p:cNvPr>
          <p:cNvSpPr/>
          <p:nvPr/>
        </p:nvSpPr>
        <p:spPr>
          <a:xfrm>
            <a:off x="4448349" y="4119006"/>
            <a:ext cx="806824" cy="336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341" tIns="40341" rIns="40341" bIns="40341" numCol="1" spcCol="1270" rtlCol="0" anchor="t" anchorCtr="0">
            <a:noAutofit/>
          </a:bodyPr>
          <a:lstStyle/>
          <a:p>
            <a:pPr defTabSz="47067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204518" algn="l"/>
              </a:tabLst>
            </a:pPr>
            <a:endParaRPr lang="en-US" sz="1059" b="1" dirty="0"/>
          </a:p>
        </p:txBody>
      </p:sp>
    </p:spTree>
    <p:extLst>
      <p:ext uri="{BB962C8B-B14F-4D97-AF65-F5344CB8AC3E}">
        <p14:creationId xmlns:p14="http://schemas.microsoft.com/office/powerpoint/2010/main" val="168070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4C6613-CCA6-4A39-B216-75EF363AEC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Cost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700A1-6650-4A61-A2D3-C72B9B3CA3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Applying the convention to the disposal is a very common mistake so let’s go over some iterations</a:t>
            </a:r>
          </a:p>
          <a:p>
            <a:pPr marL="403433" indent="-403433">
              <a:buFont typeface="+mj-lt"/>
              <a:buAutoNum type="alphaUcPeriod"/>
            </a:pPr>
            <a:r>
              <a:rPr lang="en-US" dirty="0"/>
              <a:t>$10,000 asset, 7 year, placed in service 3 years ago and disposed of this year in Q1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$10,000 x .1822 x .5/4 = $227.75</a:t>
            </a:r>
          </a:p>
          <a:p>
            <a:pPr marL="403433" indent="-403433">
              <a:buAutoNum type="alphaUcPeriod" startAt="2"/>
            </a:pPr>
            <a:r>
              <a:rPr lang="en-US" dirty="0"/>
              <a:t>$10,000 asset……disposed of in Q2.</a:t>
            </a:r>
          </a:p>
          <a:p>
            <a:pPr marL="403433" indent="-403433">
              <a:buAutoNum type="alphaUcPeriod" startAt="2"/>
            </a:pPr>
            <a:endParaRPr lang="en-US" dirty="0"/>
          </a:p>
          <a:p>
            <a:pPr marL="403433" indent="-403433">
              <a:buAutoNum type="alphaUcPeriod" startAt="2"/>
            </a:pPr>
            <a:endParaRPr lang="en-US" dirty="0"/>
          </a:p>
          <a:p>
            <a:pPr lvl="1"/>
            <a:r>
              <a:rPr lang="en-US" dirty="0"/>
              <a:t>$10,000 x .1822 x 1.5/4 = $683.25</a:t>
            </a:r>
          </a:p>
          <a:p>
            <a:pPr lvl="1"/>
            <a:r>
              <a:rPr lang="en-US" dirty="0" err="1"/>
              <a:t>Etc</a:t>
            </a:r>
            <a:r>
              <a:rPr lang="en-US" dirty="0"/>
              <a:t>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3183D-5183-4F81-9C10-F6CD6DE2C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BFC1B6-BF3B-4F93-BBF8-3D312552F5A5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38548E-3886-41E6-B592-16B1D217B2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000" y="2218765"/>
          <a:ext cx="8128000" cy="654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170616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21985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488226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46280131"/>
                    </a:ext>
                  </a:extLst>
                </a:gridCol>
              </a:tblGrid>
              <a:tr h="3272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Q1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Q2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Q3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Q4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791644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7813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0DA1C0D-B2EF-42BB-8679-3DC2A29EB743}"/>
              </a:ext>
            </a:extLst>
          </p:cNvPr>
          <p:cNvSpPr txBox="1"/>
          <p:nvPr/>
        </p:nvSpPr>
        <p:spPr>
          <a:xfrm>
            <a:off x="2330823" y="2520422"/>
            <a:ext cx="534762" cy="4725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47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1/2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96698-79E8-40D2-A355-1AE58985A567}"/>
              </a:ext>
            </a:extLst>
          </p:cNvPr>
          <p:cNvSpPr txBox="1"/>
          <p:nvPr/>
        </p:nvSpPr>
        <p:spPr>
          <a:xfrm>
            <a:off x="8542699" y="2563924"/>
            <a:ext cx="252633" cy="4725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47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2196F-AC1D-4FD3-90D8-EC54069962E8}"/>
              </a:ext>
            </a:extLst>
          </p:cNvPr>
          <p:cNvSpPr txBox="1"/>
          <p:nvPr/>
        </p:nvSpPr>
        <p:spPr>
          <a:xfrm>
            <a:off x="6525640" y="2563924"/>
            <a:ext cx="252633" cy="4725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47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E3206-D7B2-48FE-ABE7-91BC282A0975}"/>
              </a:ext>
            </a:extLst>
          </p:cNvPr>
          <p:cNvSpPr txBox="1"/>
          <p:nvPr/>
        </p:nvSpPr>
        <p:spPr>
          <a:xfrm>
            <a:off x="4508582" y="2546011"/>
            <a:ext cx="252633" cy="4725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47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FFFD38A-82A9-4D60-A338-9F31EF497A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13181" y="4101353"/>
          <a:ext cx="8128000" cy="654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170616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21985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488226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46280131"/>
                    </a:ext>
                  </a:extLst>
                </a:gridCol>
              </a:tblGrid>
              <a:tr h="3272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Q1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Q2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Q3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Q4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791644"/>
                  </a:ext>
                </a:extLst>
              </a:tr>
              <a:tr h="32721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78136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86401B4-0EAF-4801-ADD7-83E240ADDF12}"/>
              </a:ext>
            </a:extLst>
          </p:cNvPr>
          <p:cNvSpPr txBox="1"/>
          <p:nvPr/>
        </p:nvSpPr>
        <p:spPr>
          <a:xfrm>
            <a:off x="2330823" y="4413761"/>
            <a:ext cx="252633" cy="4725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47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01C081-80A1-4BEF-A22D-04C437A588A1}"/>
              </a:ext>
            </a:extLst>
          </p:cNvPr>
          <p:cNvSpPr txBox="1"/>
          <p:nvPr/>
        </p:nvSpPr>
        <p:spPr>
          <a:xfrm>
            <a:off x="4300436" y="4420837"/>
            <a:ext cx="534762" cy="4725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47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1/2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4BE481-B69F-4CA6-9526-C5BFDB6F7583}"/>
              </a:ext>
            </a:extLst>
          </p:cNvPr>
          <p:cNvSpPr txBox="1"/>
          <p:nvPr/>
        </p:nvSpPr>
        <p:spPr>
          <a:xfrm>
            <a:off x="6528731" y="4436097"/>
            <a:ext cx="252633" cy="4725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47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F95F4C-B680-42E4-9FE1-B3FE54EC1E34}"/>
              </a:ext>
            </a:extLst>
          </p:cNvPr>
          <p:cNvSpPr txBox="1"/>
          <p:nvPr/>
        </p:nvSpPr>
        <p:spPr>
          <a:xfrm>
            <a:off x="8542699" y="4401938"/>
            <a:ext cx="252633" cy="4725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47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6620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B794-A4B8-4D79-8327-60F1978F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62563-F92A-4C18-9070-5E2A65F36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Tangible business property</a:t>
            </a:r>
          </a:p>
          <a:p>
            <a:pPr lvl="1"/>
            <a:r>
              <a:rPr lang="en-US" dirty="0"/>
              <a:t>Machines, equipment, computers, cars, trucks, furniture, buildings</a:t>
            </a:r>
          </a:p>
          <a:p>
            <a:pPr lvl="1"/>
            <a:r>
              <a:rPr lang="en-US" dirty="0"/>
              <a:t>Cost are recovered using depreciation</a:t>
            </a:r>
          </a:p>
          <a:p>
            <a:pPr lvl="1"/>
            <a:r>
              <a:rPr lang="en-US" dirty="0"/>
              <a:t>Before we get too far</a:t>
            </a:r>
          </a:p>
          <a:p>
            <a:pPr lvl="2"/>
            <a:r>
              <a:rPr lang="en-US" dirty="0"/>
              <a:t>Real property – real estate (buildings, land and things attached to it)</a:t>
            </a:r>
          </a:p>
          <a:p>
            <a:pPr lvl="2"/>
            <a:r>
              <a:rPr lang="en-US" dirty="0"/>
              <a:t>Personal property – tangible property that is not real property</a:t>
            </a:r>
          </a:p>
          <a:p>
            <a:pPr lvl="3"/>
            <a:r>
              <a:rPr lang="en-US" dirty="0"/>
              <a:t>Personal use property – property used for personal (not business) and could be real or personal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BCD47-3AE4-4FCE-AF5A-39C64400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0F509-6B8A-422A-BBD6-6A02A3F5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08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3B146-25B9-40FC-9D33-4D8F11B43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7DD1-82BE-445D-9C07-E9112ACCF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of Video T7C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517D5-A40D-4398-8C2F-4BECB37F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D0097-6FFD-40BB-B530-ABA2C090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0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4768-A9EF-4EA8-9558-2D6E33A4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EE714-44C2-4D82-BDFA-D618CEEE0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117601"/>
            <a:ext cx="11104880" cy="4406508"/>
          </a:xfrm>
        </p:spPr>
        <p:txBody>
          <a:bodyPr/>
          <a:lstStyle/>
          <a:p>
            <a:r>
              <a:rPr lang="en-US" dirty="0"/>
              <a:t>Depreciation</a:t>
            </a:r>
          </a:p>
          <a:p>
            <a:pPr lvl="1"/>
            <a:r>
              <a:rPr lang="en-US" dirty="0"/>
              <a:t>Before 1981, tax depreciation methods closely resembled financial accounting methods which required businesses to determine “Salvage Values” and “Useful Lives” </a:t>
            </a:r>
          </a:p>
          <a:p>
            <a:pPr lvl="1"/>
            <a:r>
              <a:rPr lang="en-US" dirty="0"/>
              <a:t>In 1981, ACRS – Accelerated Cost Recovery System was introduced to depreciate assets over predetermined, fixed recovery periods of less than the useful life</a:t>
            </a:r>
          </a:p>
          <a:p>
            <a:pPr lvl="1"/>
            <a:r>
              <a:rPr lang="en-US" dirty="0"/>
              <a:t>Today, businesses calculate their tax depreciation using the MACRS- Modified Accelerated Cost Recovery System which is pronounced “makers” by tax accountants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B9A10-17D0-4F58-9755-A09D90F7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A36BC-3901-47DA-B935-BE16F77B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5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8BC5-EDF2-4B32-B62D-52860670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DA08C-450E-4ACB-85B4-059A065C8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Starts when the asset was “placed into service” </a:t>
            </a:r>
            <a:r>
              <a:rPr lang="en-US" sz="2000" dirty="0"/>
              <a:t>NOT the date it was purchased.  </a:t>
            </a:r>
          </a:p>
          <a:p>
            <a:pPr lvl="1"/>
            <a:r>
              <a:rPr lang="en-US" sz="1800" dirty="0"/>
              <a:t>The Trump Company started construction of a tower and has incurred costs of $30,000,000.  Much of the tower is complete; however, only the first three floors have received a permit to occupy.  How should Trump determine the basis and depreciation?</a:t>
            </a:r>
          </a:p>
          <a:p>
            <a:pPr lvl="1"/>
            <a:r>
              <a:rPr lang="en-US" dirty="0"/>
              <a:t>For items such as a building which may have a portion of the total assets enter into service, only that portion is allowed a depreciation deduction.</a:t>
            </a:r>
          </a:p>
          <a:p>
            <a:pPr lvl="2"/>
            <a:r>
              <a:rPr lang="en-US" dirty="0"/>
              <a:t>Determine the cost of the first three floors and depreciate only that cost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069C0-E352-471F-A33F-DD5FA0EA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71B2B-19EC-40CD-9DAF-0F77146A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5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5AD7-C30F-40D1-9D98-42FAD06F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20E0A-D963-4F79-BF65-C509F2E8A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IRS Method</a:t>
            </a:r>
          </a:p>
          <a:p>
            <a:r>
              <a:rPr lang="en-US" sz="2800" dirty="0"/>
              <a:t>To calculate tax depreciation you must know:</a:t>
            </a:r>
          </a:p>
          <a:p>
            <a:pPr marL="863600" lvl="1" indent="-514350">
              <a:buFont typeface="Arial" charset="0"/>
              <a:buAutoNum type="arabicPeriod"/>
            </a:pPr>
            <a:r>
              <a:rPr lang="en-US" sz="2400" dirty="0"/>
              <a:t>The depreciation system (GDS v. ADS)</a:t>
            </a:r>
          </a:p>
          <a:p>
            <a:pPr marL="863600" lvl="1" indent="-514350">
              <a:buFont typeface="Arial" charset="0"/>
              <a:buAutoNum type="arabicPeriod"/>
            </a:pPr>
            <a:r>
              <a:rPr lang="en-US" sz="2400" dirty="0"/>
              <a:t>Property class (3,5,7,…Residential Real, Non-residential real)</a:t>
            </a:r>
          </a:p>
          <a:p>
            <a:pPr marL="863600" lvl="1" indent="-514350">
              <a:buFont typeface="Arial" charset="0"/>
              <a:buAutoNum type="arabicPeriod"/>
            </a:pPr>
            <a:r>
              <a:rPr lang="en-US" sz="2400" dirty="0"/>
              <a:t>Placed in service date</a:t>
            </a:r>
          </a:p>
          <a:p>
            <a:pPr marL="863600" lvl="1" indent="-514350">
              <a:buFont typeface="Arial" charset="0"/>
              <a:buAutoNum type="arabicPeriod"/>
            </a:pPr>
            <a:r>
              <a:rPr lang="en-US" sz="2400" dirty="0"/>
              <a:t>Basis amount</a:t>
            </a:r>
          </a:p>
          <a:p>
            <a:pPr marL="863600" lvl="1" indent="-514350">
              <a:buFont typeface="Arial" charset="0"/>
              <a:buAutoNum type="arabicPeriod"/>
            </a:pPr>
            <a:r>
              <a:rPr lang="en-US" sz="2400" dirty="0"/>
              <a:t>Recovery period (3,5,7,…27.5, 39)</a:t>
            </a:r>
          </a:p>
          <a:p>
            <a:pPr marL="863600" lvl="1" indent="-514350">
              <a:buFont typeface="Arial" charset="0"/>
              <a:buAutoNum type="arabicPeriod"/>
            </a:pPr>
            <a:r>
              <a:rPr lang="en-US" sz="2400" dirty="0"/>
              <a:t>Convention (Mid-</a:t>
            </a:r>
            <a:r>
              <a:rPr lang="en-US" sz="2400" dirty="0" err="1"/>
              <a:t>qtr</a:t>
            </a:r>
            <a:r>
              <a:rPr lang="en-US" sz="2400" dirty="0"/>
              <a:t>, mid-month, half-year)</a:t>
            </a:r>
          </a:p>
          <a:p>
            <a:pPr marL="863600" lvl="1" indent="-514350">
              <a:buFont typeface="Arial" charset="0"/>
              <a:buAutoNum type="arabicPeriod"/>
            </a:pPr>
            <a:r>
              <a:rPr lang="en-US" sz="2400" dirty="0"/>
              <a:t>Depreciation method (200% DB, 150% DB, SL)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A8EAD-3E93-40F2-948F-2CE8509E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6A936-174E-4C1A-B4B5-F98757F6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4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4CD7-2952-47AC-901B-ED14F4D5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98490-FA91-43E1-BB6D-2F2FFA3A8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8721"/>
            <a:ext cx="10972800" cy="4335388"/>
          </a:xfrm>
        </p:spPr>
        <p:txBody>
          <a:bodyPr/>
          <a:lstStyle/>
          <a:p>
            <a:r>
              <a:rPr lang="en-US" sz="2400" dirty="0"/>
              <a:t>What is the proper table?</a:t>
            </a:r>
          </a:p>
          <a:p>
            <a:pPr lvl="1"/>
            <a:r>
              <a:rPr lang="en-US" sz="2000" dirty="0"/>
              <a:t>IRS publishes MACRS tables that list the % of cost that is to be recovered through depreciation each year</a:t>
            </a:r>
          </a:p>
          <a:p>
            <a:pPr lvl="1"/>
            <a:r>
              <a:rPr lang="en-US" sz="2000" dirty="0"/>
              <a:t>We are going to use 7 primary tables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Personal property half-year convention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Personal property mid-quarter convention Q1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Personal property mid-quarter convention Q2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Personal property mid-quarter convention Q3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Personal property mid-quarter convention Q4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Real property – residential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Real property – nonresidential</a:t>
            </a:r>
          </a:p>
          <a:p>
            <a:r>
              <a:rPr lang="en-US" sz="2400" dirty="0"/>
              <a:t>Are there other tables?  Yes!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D62EB-3CBB-4D6C-9491-455B4465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01649-BA51-4BED-8552-859F7548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3D03EB3-094B-451B-BF4A-38458C4362F0}"/>
              </a:ext>
            </a:extLst>
          </p:cNvPr>
          <p:cNvSpPr/>
          <p:nvPr/>
        </p:nvSpPr>
        <p:spPr>
          <a:xfrm>
            <a:off x="6431280" y="2533381"/>
            <a:ext cx="228600" cy="1905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0286E8C-F37E-45C5-A4FF-97F9D4AA8FBE}"/>
              </a:ext>
            </a:extLst>
          </p:cNvPr>
          <p:cNvSpPr/>
          <p:nvPr/>
        </p:nvSpPr>
        <p:spPr>
          <a:xfrm>
            <a:off x="6431280" y="4534459"/>
            <a:ext cx="228600" cy="74212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A3C42-3D6B-4CEC-AD63-870E81655609}"/>
              </a:ext>
            </a:extLst>
          </p:cNvPr>
          <p:cNvSpPr txBox="1"/>
          <p:nvPr/>
        </p:nvSpPr>
        <p:spPr>
          <a:xfrm>
            <a:off x="6964680" y="3295381"/>
            <a:ext cx="2642005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property tables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025D9-8B76-4F8A-9BEF-6979F01C0D56}"/>
              </a:ext>
            </a:extLst>
          </p:cNvPr>
          <p:cNvSpPr txBox="1"/>
          <p:nvPr/>
        </p:nvSpPr>
        <p:spPr>
          <a:xfrm>
            <a:off x="6928770" y="4705465"/>
            <a:ext cx="2193357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 property tables</a:t>
            </a:r>
          </a:p>
        </p:txBody>
      </p:sp>
    </p:spTree>
    <p:extLst>
      <p:ext uri="{BB962C8B-B14F-4D97-AF65-F5344CB8AC3E}">
        <p14:creationId xmlns:p14="http://schemas.microsoft.com/office/powerpoint/2010/main" val="150394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662AA-781B-4368-8E36-CD62C95DA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8D483-6ACB-453E-9DCE-3BB1E65B6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Depreciation for tax is prescribed</a:t>
            </a:r>
          </a:p>
          <a:p>
            <a:pPr lvl="1"/>
            <a:r>
              <a:rPr lang="en-US" dirty="0"/>
              <a:t>Very little wiggle room</a:t>
            </a:r>
          </a:p>
          <a:p>
            <a:pPr lvl="1"/>
            <a:r>
              <a:rPr lang="en-US" dirty="0"/>
              <a:t>Just use the </a:t>
            </a:r>
            <a:r>
              <a:rPr lang="en-US"/>
              <a:t>tables period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45F1F-69F2-41C4-A6C9-60401357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B32AE-C98D-41E1-AE5B-8AFF0414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9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6DBC1-33F9-4C45-9B1B-7F10059A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518E-111C-4FDF-8AB7-901B6EA5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0140"/>
            <a:ext cx="10972800" cy="3923907"/>
          </a:xfrm>
        </p:spPr>
        <p:txBody>
          <a:bodyPr/>
          <a:lstStyle/>
          <a:p>
            <a:r>
              <a:rPr lang="en-US" dirty="0"/>
              <a:t>Conventions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40DB2-D633-4DC2-9868-998350C3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4FB95-C3D2-4A9D-B56E-1992BC0D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26F6E3-B8AB-4C6B-967F-38E2F7A8A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421791"/>
              </p:ext>
            </p:extLst>
          </p:nvPr>
        </p:nvGraphicFramePr>
        <p:xfrm>
          <a:off x="1869440" y="2449634"/>
          <a:ext cx="8128000" cy="2225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769196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936876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390688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1561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service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days in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21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Furniture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14,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351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3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21,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286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428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1,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89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11,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xxx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5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3,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xxx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26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193690"/>
      </p:ext>
    </p:extLst>
  </p:cSld>
  <p:clrMapOvr>
    <a:masterClrMapping/>
  </p:clrMapOvr>
</p:sld>
</file>

<file path=ppt/theme/theme1.xml><?xml version="1.0" encoding="utf-8"?>
<a:theme xmlns:a="http://schemas.openxmlformats.org/drawingml/2006/main" name="FCB_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FCB_template1.potx</Template>
  <TotalTime>6095</TotalTime>
  <Words>2079</Words>
  <Application>Microsoft Office PowerPoint</Application>
  <PresentationFormat>Widescreen</PresentationFormat>
  <Paragraphs>498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Myriad Pro</vt:lpstr>
      <vt:lpstr>Perpetua</vt:lpstr>
      <vt:lpstr>Times New Roman</vt:lpstr>
      <vt:lpstr>Verdana</vt:lpstr>
      <vt:lpstr>FCB_template1</vt:lpstr>
      <vt:lpstr>ACCTG 325 Video T7C</vt:lpstr>
      <vt:lpstr>Cost recovery</vt:lpstr>
      <vt:lpstr>Cost recovery</vt:lpstr>
      <vt:lpstr>Cost recovery</vt:lpstr>
      <vt:lpstr>Cost recovery</vt:lpstr>
      <vt:lpstr>Cost recovery</vt:lpstr>
      <vt:lpstr>Cost recovery</vt:lpstr>
      <vt:lpstr>Cost recovery</vt:lpstr>
      <vt:lpstr>Cost recovery</vt:lpstr>
      <vt:lpstr>Cost recovery</vt:lpstr>
      <vt:lpstr>Cost recovery</vt:lpstr>
      <vt:lpstr>Cost recovery</vt:lpstr>
      <vt:lpstr>Cost recovery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recovery</vt:lpstr>
    </vt:vector>
  </TitlesOfParts>
  <Company>SDSU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Jiong Lee</dc:creator>
  <cp:lastModifiedBy>Steven Gill</cp:lastModifiedBy>
  <cp:revision>59</cp:revision>
  <dcterms:created xsi:type="dcterms:W3CDTF">2017-02-14T17:27:43Z</dcterms:created>
  <dcterms:modified xsi:type="dcterms:W3CDTF">2018-07-11T14:48:25Z</dcterms:modified>
</cp:coreProperties>
</file>