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92" r:id="rId4"/>
    <p:sldId id="293" r:id="rId5"/>
    <p:sldId id="297" r:id="rId6"/>
    <p:sldId id="298" r:id="rId7"/>
    <p:sldId id="299" r:id="rId8"/>
    <p:sldId id="300" r:id="rId9"/>
    <p:sldId id="301" r:id="rId10"/>
    <p:sldId id="304" r:id="rId11"/>
    <p:sldId id="302" r:id="rId12"/>
    <p:sldId id="303" r:id="rId13"/>
    <p:sldId id="28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724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T7B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Tax Basis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C95A-EFAE-4D08-956B-06D914A3F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166B7EC-3AB4-49FA-B786-0D53B4F7518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0"/>
          <a:ext cx="10972800" cy="2225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24894785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2428752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97810407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682103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26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6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844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 return ($1,000/$10,000)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Interest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($400)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3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15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return $600/$2,000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15118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BF036-BB0A-49E7-BB3C-A6CC27FBF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A6CCC-43D9-431B-803B-82002150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F5EACBD-BE5F-465A-81A4-086FAEA7E367}"/>
              </a:ext>
            </a:extLst>
          </p:cNvPr>
          <p:cNvSpPr txBox="1">
            <a:spLocks/>
          </p:cNvSpPr>
          <p:nvPr/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Leverage increases return potential</a:t>
            </a:r>
          </a:p>
          <a:p>
            <a:pPr lvl="1"/>
            <a:r>
              <a:rPr lang="en-US" dirty="0"/>
              <a:t>Note that basis is $10,000 regardless of own or borrowed money</a:t>
            </a:r>
          </a:p>
        </p:txBody>
      </p:sp>
    </p:spTree>
    <p:extLst>
      <p:ext uri="{BB962C8B-B14F-4D97-AF65-F5344CB8AC3E}">
        <p14:creationId xmlns:p14="http://schemas.microsoft.com/office/powerpoint/2010/main" val="2452495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C95A-EFAE-4D08-956B-06D914A3F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166B7EC-3AB4-49FA-B786-0D53B4F751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22171"/>
              </p:ext>
            </p:extLst>
          </p:nvPr>
        </p:nvGraphicFramePr>
        <p:xfrm>
          <a:off x="609600" y="2077279"/>
          <a:ext cx="9657523" cy="29667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14381">
                  <a:extLst>
                    <a:ext uri="{9D8B030D-6E8A-4147-A177-3AD203B41FA5}">
                      <a16:colId xmlns:a16="http://schemas.microsoft.com/office/drawing/2014/main" val="2248947858"/>
                    </a:ext>
                  </a:extLst>
                </a:gridCol>
                <a:gridCol w="2414381">
                  <a:extLst>
                    <a:ext uri="{9D8B030D-6E8A-4147-A177-3AD203B41FA5}">
                      <a16:colId xmlns:a16="http://schemas.microsoft.com/office/drawing/2014/main" val="2424287526"/>
                    </a:ext>
                  </a:extLst>
                </a:gridCol>
                <a:gridCol w="556940">
                  <a:extLst>
                    <a:ext uri="{9D8B030D-6E8A-4147-A177-3AD203B41FA5}">
                      <a16:colId xmlns:a16="http://schemas.microsoft.com/office/drawing/2014/main" val="1978104075"/>
                    </a:ext>
                  </a:extLst>
                </a:gridCol>
                <a:gridCol w="4271821">
                  <a:extLst>
                    <a:ext uri="{9D8B030D-6E8A-4147-A177-3AD203B41FA5}">
                      <a16:colId xmlns:a16="http://schemas.microsoft.com/office/drawing/2014/main" val="1682103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26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Pretax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$1,000 - $400 = $600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8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911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$600 (assumes deductible interest)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87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94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667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After-tax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24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After-tax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8% ($800/$10,000)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24% ($480/$2,000)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698133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BF036-BB0A-49E7-BB3C-A6CC27FBF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A6CCC-43D9-431B-803B-82002150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F5EACBD-BE5F-465A-81A4-086FAEA7E367}"/>
              </a:ext>
            </a:extLst>
          </p:cNvPr>
          <p:cNvSpPr txBox="1">
            <a:spLocks/>
          </p:cNvSpPr>
          <p:nvPr/>
        </p:nvSpPr>
        <p:spPr>
          <a:xfrm>
            <a:off x="609600" y="1053549"/>
            <a:ext cx="10972800" cy="102373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Assume a 20% tax rate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014BE7-B9FF-4D0C-9E7B-9D71B9BF6F05}"/>
              </a:ext>
            </a:extLst>
          </p:cNvPr>
          <p:cNvSpPr/>
          <p:nvPr/>
        </p:nvSpPr>
        <p:spPr>
          <a:xfrm>
            <a:off x="5983357" y="2077279"/>
            <a:ext cx="4283766" cy="29667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2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9E87-8F82-4499-901E-F88ADEFF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580F7-99CB-424C-AD90-2DDE58170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Inventory – we are not going to spend much time on this topic</a:t>
            </a:r>
          </a:p>
          <a:p>
            <a:r>
              <a:rPr lang="en-US" dirty="0"/>
              <a:t>Only unique thing to remember – UNICAP</a:t>
            </a:r>
          </a:p>
          <a:p>
            <a:pPr lvl="1"/>
            <a:r>
              <a:rPr lang="en-US" dirty="0"/>
              <a:t>Inventory for tax typically requires the capitalization of a greater amount of indirect costs than does book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1FE37-2FEE-4281-A1F8-9A44E56A2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06FBC4-0C41-4B8D-BA2A-24417BCE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85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B146-25B9-40FC-9D33-4D8F11B4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47DD1-82BE-445D-9C07-E9112ACCF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T7B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517D5-A40D-4398-8C2F-4BECB37F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D0097-6FFD-40BB-B530-ABA2C090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0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93DA4-C75D-4F29-8ABA-A25C1738C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FE11B-E127-433B-86D8-8338D23DE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0161"/>
            <a:ext cx="10972800" cy="42439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Chu buys stock for $100. Price increases to $140 and Chu sells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What is Chu’s income?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$140?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Recovery of invested capital reduced total proceeds to reflect only the gain from the sale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That amount of unrecovered investment is called “tax basis”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Magic tax word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CF54B-E9A4-4D5A-974B-68112AA4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A1748-355A-4E2E-A109-79662677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1AAD6-0EDF-4003-BF7B-F2DC4F077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F53E0-829E-4D5B-BF85-45150BC1E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1036320"/>
            <a:ext cx="11165840" cy="4487789"/>
          </a:xfrm>
        </p:spPr>
        <p:txBody>
          <a:bodyPr/>
          <a:lstStyle/>
          <a:p>
            <a:r>
              <a:rPr lang="en-US" dirty="0"/>
              <a:t>Conceptually</a:t>
            </a:r>
          </a:p>
          <a:p>
            <a:pPr lvl="1"/>
            <a:r>
              <a:rPr lang="en-US" dirty="0"/>
              <a:t>Amount of proceeds recovered tax free</a:t>
            </a:r>
          </a:p>
          <a:p>
            <a:pPr lvl="1"/>
            <a:r>
              <a:rPr lang="en-US" dirty="0"/>
              <a:t>$140 - $100 basis = $40 gain</a:t>
            </a:r>
          </a:p>
          <a:p>
            <a:pPr lvl="1"/>
            <a:r>
              <a:rPr lang="en-US" dirty="0"/>
              <a:t>Note pretax cash flow remains $140 in year of sale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BA550-1CDA-4F2D-892F-B6F6A5FD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F2F08-8222-4AFC-AACD-7076F9EC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90E3C77-8FE6-48EE-8E23-2589A1E84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28416"/>
              </p:ext>
            </p:extLst>
          </p:nvPr>
        </p:nvGraphicFramePr>
        <p:xfrm>
          <a:off x="3413761" y="3225800"/>
          <a:ext cx="4947920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399">
                  <a:extLst>
                    <a:ext uri="{9D8B030D-6E8A-4147-A177-3AD203B41FA5}">
                      <a16:colId xmlns:a16="http://schemas.microsoft.com/office/drawing/2014/main" val="370172063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192395703"/>
                    </a:ext>
                  </a:extLst>
                </a:gridCol>
                <a:gridCol w="883921">
                  <a:extLst>
                    <a:ext uri="{9D8B030D-6E8A-4147-A177-3AD203B41FA5}">
                      <a16:colId xmlns:a16="http://schemas.microsoft.com/office/drawing/2014/main" val="3286302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Pretax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37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8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Amount realized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30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Adjusted 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247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Realized/recognized gain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58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Taxes (15%)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(6)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510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Aftertax</a:t>
                      </a:r>
                      <a:r>
                        <a:rPr lang="en-US" dirty="0"/>
                        <a:t>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$134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565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11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6237-5986-49F1-980B-E6C8967EB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B907A-2310-44D7-9B99-BB6DDBFB0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7121"/>
            <a:ext cx="10972800" cy="4436988"/>
          </a:xfrm>
        </p:spPr>
        <p:txBody>
          <a:bodyPr/>
          <a:lstStyle/>
          <a:p>
            <a:r>
              <a:rPr lang="en-US" dirty="0"/>
              <a:t>Basis is critical to many tax issues</a:t>
            </a:r>
          </a:p>
          <a:p>
            <a:pPr lvl="1"/>
            <a:r>
              <a:rPr lang="en-US" dirty="0"/>
              <a:t>Gain calculation, loss limitations</a:t>
            </a:r>
          </a:p>
          <a:p>
            <a:r>
              <a:rPr lang="en-US" dirty="0"/>
              <a:t>Herb purchases and places in service a machine at a cost of $10,000.  In Years 1 and 2 he depreciates the machine by $5,200.</a:t>
            </a:r>
          </a:p>
          <a:p>
            <a:endParaRPr lang="en-US" dirty="0"/>
          </a:p>
          <a:p>
            <a:r>
              <a:rPr lang="en-US" dirty="0"/>
              <a:t>Ordinary deduction of $5,200 represents a return of the investment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5ACE8-C945-4DC8-817A-F73EE432F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3C6A9C-0F76-48A6-B792-8CB799D1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2F75E44-FD15-488D-B063-B9E1ACB04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893882"/>
              </p:ext>
            </p:extLst>
          </p:nvPr>
        </p:nvGraphicFramePr>
        <p:xfrm>
          <a:off x="3572444" y="3273136"/>
          <a:ext cx="520579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6276">
                  <a:extLst>
                    <a:ext uri="{9D8B030D-6E8A-4147-A177-3AD203B41FA5}">
                      <a16:colId xmlns:a16="http://schemas.microsoft.com/office/drawing/2014/main" val="831833850"/>
                    </a:ext>
                  </a:extLst>
                </a:gridCol>
                <a:gridCol w="1239520">
                  <a:extLst>
                    <a:ext uri="{9D8B030D-6E8A-4147-A177-3AD203B41FA5}">
                      <a16:colId xmlns:a16="http://schemas.microsoft.com/office/drawing/2014/main" val="1298794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 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451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 recovery (depreciation)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(5,200)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731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Adjusted 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158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700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5CC89-31DF-4EA7-BD93-3DEDEDB86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C12C5-0061-4E4B-A64D-95C2258E5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Herb sells the machine in Year 2 for $6,000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If we do not adjust the basis, the cost is recovered double</a:t>
            </a:r>
          </a:p>
          <a:p>
            <a:pPr lvl="2"/>
            <a:r>
              <a:rPr lang="en-US" dirty="0"/>
              <a:t>$5,200 of depreciation and $10,000 of basis at time of sale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BA69-EA0F-4605-829E-A2DB2FC9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1CC21-6FB2-4821-A321-416B108C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431417-8B1B-4235-9CB4-4A1D04BD8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320697"/>
              </p:ext>
            </p:extLst>
          </p:nvPr>
        </p:nvGraphicFramePr>
        <p:xfrm>
          <a:off x="1727200" y="2239660"/>
          <a:ext cx="8127999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3371331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488085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66909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adjusted 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Adjusted basis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687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Amount realized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5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Adjusted 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858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Gain/(Loss)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(4,000)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537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39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E3812-04E4-49CD-8E62-96BFE9D7B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156EE-FF7C-42EE-9777-D18F6377A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40" y="1188721"/>
            <a:ext cx="11084560" cy="4335388"/>
          </a:xfrm>
        </p:spPr>
        <p:txBody>
          <a:bodyPr/>
          <a:lstStyle/>
          <a:p>
            <a:r>
              <a:rPr lang="en-US" dirty="0"/>
              <a:t>Cash flows and cost recovery do NOT match with items that are capitalized</a:t>
            </a:r>
          </a:p>
          <a:p>
            <a:pPr lvl="1"/>
            <a:r>
              <a:rPr lang="en-US" dirty="0"/>
              <a:t>Herb purchases machine for $10,000 in Year 1</a:t>
            </a:r>
          </a:p>
          <a:p>
            <a:pPr lvl="2"/>
            <a:r>
              <a:rPr lang="en-US" dirty="0"/>
              <a:t>Year 1 depreciation is $2,000</a:t>
            </a:r>
          </a:p>
          <a:p>
            <a:pPr lvl="2"/>
            <a:r>
              <a:rPr lang="en-US" dirty="0"/>
              <a:t>Year 2 depreciation is $3,200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13060-D7B9-4D72-99C6-67FD1C143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AE992-F435-4355-B3DC-759F3B10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1A2FE7-1BDC-4B22-A4B5-EFC0042FE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114175"/>
              </p:ext>
            </p:extLst>
          </p:nvPr>
        </p:nvGraphicFramePr>
        <p:xfrm>
          <a:off x="1879601" y="3727026"/>
          <a:ext cx="5080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3039">
                  <a:extLst>
                    <a:ext uri="{9D8B030D-6E8A-4147-A177-3AD203B41FA5}">
                      <a16:colId xmlns:a16="http://schemas.microsoft.com/office/drawing/2014/main" val="1370535658"/>
                    </a:ext>
                  </a:extLst>
                </a:gridCol>
                <a:gridCol w="1076960">
                  <a:extLst>
                    <a:ext uri="{9D8B030D-6E8A-4147-A177-3AD203B41FA5}">
                      <a16:colId xmlns:a16="http://schemas.microsoft.com/office/drawing/2014/main" val="2871132252"/>
                    </a:ext>
                  </a:extLst>
                </a:gridCol>
                <a:gridCol w="1270001">
                  <a:extLst>
                    <a:ext uri="{9D8B030D-6E8A-4147-A177-3AD203B41FA5}">
                      <a16:colId xmlns:a16="http://schemas.microsoft.com/office/drawing/2014/main" val="2996189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005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652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CR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57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 Depreciation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894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CR </a:t>
                      </a:r>
                      <a:r>
                        <a:rPr lang="en-US" dirty="0" err="1"/>
                        <a:t>Accum</a:t>
                      </a:r>
                      <a:r>
                        <a:rPr lang="en-US" dirty="0"/>
                        <a:t> 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569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9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DF0B-0B85-4FC7-8729-11D87487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4BF7C-5C68-4638-9934-9CFC3BE52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58241"/>
            <a:ext cx="10972800" cy="4365868"/>
          </a:xfrm>
        </p:spPr>
        <p:txBody>
          <a:bodyPr/>
          <a:lstStyle/>
          <a:p>
            <a:r>
              <a:rPr lang="en-US" dirty="0"/>
              <a:t>It’s not just P,P,&amp;E</a:t>
            </a:r>
          </a:p>
          <a:p>
            <a:pPr lvl="1"/>
            <a:r>
              <a:rPr lang="en-US" dirty="0"/>
              <a:t>Inventory</a:t>
            </a:r>
          </a:p>
          <a:p>
            <a:pPr lvl="2"/>
            <a:r>
              <a:rPr lang="en-US" dirty="0"/>
              <a:t>Cost is recovered through cost of goods sold when….yup, the goods are sold!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12C73-8F33-45E0-A888-07677827F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B7208-C27E-4A04-8766-72946A6C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9CFE1C-2E24-4812-837F-E5C5DDC7E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35268"/>
              </p:ext>
            </p:extLst>
          </p:nvPr>
        </p:nvGraphicFramePr>
        <p:xfrm>
          <a:off x="2031999" y="2843261"/>
          <a:ext cx="5252721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5121">
                  <a:extLst>
                    <a:ext uri="{9D8B030D-6E8A-4147-A177-3AD203B41FA5}">
                      <a16:colId xmlns:a16="http://schemas.microsoft.com/office/drawing/2014/main" val="155892587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483700194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val="503082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 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59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CR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69194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Purchase of inventory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658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 Cash (or A/R)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46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CR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554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 Cost of goods sold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664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CR 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92758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Sale of inventory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51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26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081E-5727-4C17-B4BB-964E7D562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8008E-8AC2-4429-8DC0-862503BD4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Basis typically starts with cost</a:t>
            </a:r>
          </a:p>
          <a:p>
            <a:pPr lvl="1"/>
            <a:r>
              <a:rPr lang="en-US" dirty="0"/>
              <a:t>Cost is cost to acquire and prepare property for intended use</a:t>
            </a:r>
          </a:p>
          <a:p>
            <a:pPr lvl="2"/>
            <a:r>
              <a:rPr lang="en-US" dirty="0"/>
              <a:t>Cost + sales tax + installation + testing + shipping</a:t>
            </a:r>
          </a:p>
          <a:p>
            <a:pPr lvl="1"/>
            <a:r>
              <a:rPr lang="en-US" dirty="0"/>
              <a:t>Other basis bases</a:t>
            </a:r>
          </a:p>
          <a:p>
            <a:pPr lvl="2"/>
            <a:r>
              <a:rPr lang="en-US" dirty="0"/>
              <a:t>Oh yeah – I said it.</a:t>
            </a:r>
          </a:p>
          <a:p>
            <a:pPr lvl="2"/>
            <a:r>
              <a:rPr lang="en-US" dirty="0"/>
              <a:t>Exchange of services for property</a:t>
            </a:r>
          </a:p>
          <a:p>
            <a:pPr lvl="3"/>
            <a:r>
              <a:rPr lang="en-US" dirty="0"/>
              <a:t>FMV of services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4EA25-F580-4692-A6BE-00FCA7D3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35EB5-F1CD-4BA9-A132-D54F5333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2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4FCDC-4F70-48B5-8A18-2733CA53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D4695-A695-4395-81FA-7DC7EDA7C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Leveraged cost basis</a:t>
            </a:r>
          </a:p>
          <a:p>
            <a:pPr lvl="1"/>
            <a:r>
              <a:rPr lang="en-US" dirty="0"/>
              <a:t>Book gives credit to tax planners and that’s just not true</a:t>
            </a:r>
          </a:p>
          <a:p>
            <a:pPr lvl="1"/>
            <a:r>
              <a:rPr lang="en-US" dirty="0"/>
              <a:t>Leverage is using someone else’s money to generate return</a:t>
            </a:r>
          </a:p>
          <a:p>
            <a:pPr lvl="2"/>
            <a:r>
              <a:rPr lang="en-US" dirty="0" err="1"/>
              <a:t>Balik</a:t>
            </a:r>
            <a:r>
              <a:rPr lang="en-US" dirty="0"/>
              <a:t> wishes to purchase a risky asset for $10,000 that will return $1,000 per year</a:t>
            </a:r>
          </a:p>
          <a:p>
            <a:pPr lvl="3"/>
            <a:r>
              <a:rPr lang="en-US" dirty="0"/>
              <a:t>Option A: Pay cash</a:t>
            </a:r>
          </a:p>
          <a:p>
            <a:pPr lvl="3"/>
            <a:r>
              <a:rPr lang="en-US" dirty="0"/>
              <a:t>Option B: Borrow $8,000 and pay cash $2,000.  Interest is 5%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2B2AB-81F8-49C8-8053-A05DB6B43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2FDACF-F77A-4FAE-BCC4-FD81231B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78453"/>
      </p:ext>
    </p:extLst>
  </p:cSld>
  <p:clrMapOvr>
    <a:masterClrMapping/>
  </p:clrMapOvr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3864</TotalTime>
  <Words>684</Words>
  <Application>Microsoft Office PowerPoint</Application>
  <PresentationFormat>Widescreen</PresentationFormat>
  <Paragraphs>182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FCB_template1</vt:lpstr>
      <vt:lpstr>ACCTG 325 Video T7B</vt:lpstr>
      <vt:lpstr>Basis</vt:lpstr>
      <vt:lpstr>Basis</vt:lpstr>
      <vt:lpstr>Basis</vt:lpstr>
      <vt:lpstr>Basis</vt:lpstr>
      <vt:lpstr>Basis</vt:lpstr>
      <vt:lpstr>Basis</vt:lpstr>
      <vt:lpstr>Basis</vt:lpstr>
      <vt:lpstr>Basis</vt:lpstr>
      <vt:lpstr>Basis</vt:lpstr>
      <vt:lpstr>Basis</vt:lpstr>
      <vt:lpstr>Basis</vt:lpstr>
      <vt:lpstr>Basis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Steven Gill</cp:lastModifiedBy>
  <cp:revision>53</cp:revision>
  <dcterms:created xsi:type="dcterms:W3CDTF">2017-02-14T17:27:43Z</dcterms:created>
  <dcterms:modified xsi:type="dcterms:W3CDTF">2018-07-10T17:56:40Z</dcterms:modified>
</cp:coreProperties>
</file>