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304" r:id="rId4"/>
    <p:sldId id="305" r:id="rId5"/>
    <p:sldId id="306" r:id="rId6"/>
    <p:sldId id="307" r:id="rId7"/>
    <p:sldId id="308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4" d="100"/>
          <a:sy n="64" d="100"/>
        </p:scale>
        <p:origin x="724" y="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D203A-FF79-49BA-A632-F48225AEDD5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9BC99-A47E-4AD3-8DC4-63408394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239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16238" y="6095853"/>
            <a:ext cx="1203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3884" y="6460978"/>
            <a:ext cx="835841" cy="3891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590386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58661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95447"/>
            <a:ext cx="12192000" cy="857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8" name="Picture 7" descr="SDSU-FCBA-HZ-3C-RE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6051488"/>
            <a:ext cx="3505472" cy="8065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914400" y="905841"/>
            <a:ext cx="103632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16951"/>
            <a:ext cx="7772400" cy="1470025"/>
          </a:xfrm>
        </p:spPr>
        <p:txBody>
          <a:bodyPr/>
          <a:lstStyle/>
          <a:p>
            <a:r>
              <a:rPr lang="en-US" dirty="0"/>
              <a:t>ACCTG 325</a:t>
            </a:r>
            <a:br>
              <a:rPr lang="en-US" dirty="0"/>
            </a:br>
            <a:r>
              <a:rPr lang="en-US" dirty="0"/>
              <a:t>Video T4G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111100"/>
            <a:ext cx="6400800" cy="1752600"/>
          </a:xfrm>
        </p:spPr>
        <p:txBody>
          <a:bodyPr/>
          <a:lstStyle/>
          <a:p>
            <a:r>
              <a:rPr lang="en-US" dirty="0"/>
              <a:t>Constraints on Planning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9800" y="905841"/>
            <a:ext cx="77724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B571B-74BA-453F-874C-A026C500E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73445-252C-4A70-8583-8FB578AC6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417" y="993914"/>
            <a:ext cx="11259564" cy="4192264"/>
          </a:xfrm>
        </p:spPr>
        <p:txBody>
          <a:bodyPr/>
          <a:lstStyle/>
          <a:p>
            <a:pPr marL="514350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Bond pays fixed return (interest) and has priority</a:t>
            </a:r>
          </a:p>
          <a:p>
            <a:pPr marL="914400" lvl="1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Ordinary tax rates</a:t>
            </a:r>
          </a:p>
          <a:p>
            <a:pPr marL="514350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Stock pays variable return (dividend) and is subordinate to debt</a:t>
            </a:r>
          </a:p>
          <a:p>
            <a:pPr marL="914400" lvl="1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Preferential tax rates</a:t>
            </a:r>
          </a:p>
          <a:p>
            <a:pPr marL="514350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Need an instrument that has the risk profile of debt but the tax treatment of stock</a:t>
            </a:r>
          </a:p>
          <a:p>
            <a:pPr marL="914400" lvl="1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Tax attorneys create an instrument – lets call it a “</a:t>
            </a:r>
            <a:r>
              <a:rPr lang="en-US" dirty="0" err="1"/>
              <a:t>stond</a:t>
            </a:r>
            <a:r>
              <a:rPr lang="en-US" dirty="0"/>
              <a:t>”</a:t>
            </a:r>
          </a:p>
          <a:p>
            <a:pPr marL="514350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Push and pull between tax authorities and taxpayers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47B6E-C803-47A8-BDC4-740CAC93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C4A2E-31B1-4132-825B-B070D3767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2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08DB6-48DA-49AA-81E8-9B20E3EBD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CAF54-507B-4419-94C5-21692CF75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17" y="1143001"/>
            <a:ext cx="11095383" cy="4381108"/>
          </a:xfrm>
        </p:spPr>
        <p:txBody>
          <a:bodyPr/>
          <a:lstStyle/>
          <a:p>
            <a:r>
              <a:rPr lang="en-US" dirty="0"/>
              <a:t>It’s like enforcing synthetic drugs</a:t>
            </a:r>
          </a:p>
          <a:p>
            <a:pPr lvl="1"/>
            <a:r>
              <a:rPr lang="en-US" dirty="0"/>
              <a:t>As soon as Formula X-P 792 is outlawed, Formula X-P 793 is developed</a:t>
            </a:r>
          </a:p>
          <a:p>
            <a:r>
              <a:rPr lang="en-US" dirty="0"/>
              <a:t>The tax law has created three doctrines to foil some of this planning (like assignment of income doctrine)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Business purpose doctrine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Step transaction doctrine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Substance over form doctrine</a:t>
            </a:r>
          </a:p>
          <a:p>
            <a:pPr marL="571500" indent="-514350"/>
            <a:r>
              <a:rPr lang="en-US" dirty="0"/>
              <a:t>Attempts to hold taxpayers to the “spirit” of the law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6B0F6-EF01-45F8-9A6B-A6713C3A6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348CF-BF57-4623-BBA0-5839B492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205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A8A9D-8C7B-4A5F-850B-0E7860177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F9C41-461A-4ED6-97EC-3AFA936F5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61" y="1182757"/>
            <a:ext cx="11135139" cy="4341351"/>
          </a:xfrm>
        </p:spPr>
        <p:txBody>
          <a:bodyPr/>
          <a:lstStyle/>
          <a:p>
            <a:r>
              <a:rPr lang="en-US" dirty="0"/>
              <a:t>Business purpose doctrine</a:t>
            </a:r>
          </a:p>
          <a:p>
            <a:pPr lvl="1"/>
            <a:r>
              <a:rPr lang="en-US" dirty="0"/>
              <a:t>Some business purpose must exist beyond just tax avoidance</a:t>
            </a:r>
          </a:p>
          <a:p>
            <a:pPr lvl="2"/>
            <a:r>
              <a:rPr lang="en-US" dirty="0"/>
              <a:t>Has been furthered defines by the economic substance doctrine</a:t>
            </a:r>
          </a:p>
          <a:p>
            <a:pPr lvl="2"/>
            <a:r>
              <a:rPr lang="en-US" dirty="0"/>
              <a:t>If the only change in economic status is taxes, the tax savings can be disregarded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10FE5-4EAD-45A7-8441-86483836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2F485E-958E-45CF-9555-706543CE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183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9C4EA-7E6A-419F-BD18-3C31E7746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7EED7-4DEE-41AE-91CD-84D364FC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transaction doctrine</a:t>
            </a:r>
          </a:p>
          <a:p>
            <a:pPr lvl="1"/>
            <a:r>
              <a:rPr lang="en-US" dirty="0"/>
              <a:t>Permits the taxing authority to collapse a series of transactions into a single transaction is the individual steps were interdependent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B992F-0022-4A7C-B561-1084F39E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8660CA-82E2-4E03-90EF-A66C6CEA4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96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29808-5892-4F7B-BF3A-30BE6B06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1696D-FFCF-4C63-9961-C4E8B6E17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13183"/>
            <a:ext cx="10972800" cy="4410925"/>
          </a:xfrm>
        </p:spPr>
        <p:txBody>
          <a:bodyPr/>
          <a:lstStyle/>
          <a:p>
            <a:r>
              <a:rPr lang="en-US" dirty="0"/>
              <a:t>Substance over Form</a:t>
            </a:r>
          </a:p>
          <a:p>
            <a:pPr lvl="1"/>
            <a:r>
              <a:rPr lang="en-US" dirty="0"/>
              <a:t>The taxing authority will look into the substance of the transaction over the legal form of the transaction to determine tax treatment</a:t>
            </a:r>
          </a:p>
          <a:p>
            <a:pPr lvl="2"/>
            <a:r>
              <a:rPr lang="en-US" dirty="0"/>
              <a:t>This is probably what would undo the “</a:t>
            </a:r>
            <a:r>
              <a:rPr lang="en-US" dirty="0" err="1"/>
              <a:t>Stond</a:t>
            </a:r>
            <a:r>
              <a:rPr lang="en-US" dirty="0"/>
              <a:t>” the attorneys created</a:t>
            </a:r>
          </a:p>
          <a:p>
            <a:pPr lvl="2"/>
            <a:endParaRPr lang="en-US" dirty="0"/>
          </a:p>
          <a:p>
            <a:r>
              <a:rPr lang="en-US" dirty="0"/>
              <a:t>The three doctrines are not separate and unique – they overlap a great deal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CC176-9D62-4B5F-8994-45278C3CB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98B8E6-6618-49B6-9882-37CB998C9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266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53D9D-4F3D-4C59-A74F-2F2058080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567C8-A917-4CEB-B65C-E81B14040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Taxpayers try tax strategies like the hypothetical </a:t>
            </a:r>
            <a:r>
              <a:rPr lang="en-US" dirty="0" err="1"/>
              <a:t>Strond</a:t>
            </a:r>
            <a:r>
              <a:rPr lang="en-US" dirty="0"/>
              <a:t> all the time</a:t>
            </a:r>
          </a:p>
          <a:p>
            <a:pPr lvl="1"/>
            <a:r>
              <a:rPr lang="en-US" dirty="0"/>
              <a:t>If the IRS discovers them, they are placed on a list to warn other taxpayers</a:t>
            </a:r>
          </a:p>
          <a:p>
            <a:pPr lvl="2"/>
            <a:r>
              <a:rPr lang="en-US" dirty="0"/>
              <a:t>These are called “listed transactions” or more commonly, tax shelters</a:t>
            </a:r>
          </a:p>
          <a:p>
            <a:pPr lvl="1"/>
            <a:r>
              <a:rPr lang="en-US" dirty="0"/>
              <a:t>Taxpayers engaged in tax shelters can expect to incur substantially increased penalties if caught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63FC1-3D7B-4BD1-A485-F5D203DC3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78F198-3E9B-4E72-87B0-F0C0D693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86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BB030-8A02-4AB3-9C13-7EED56A29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ADBB7-E19C-40F7-A7D2-813EDE883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Video T4G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39510-7F4C-420F-B543-B55BE55B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3ADB05-0C04-40EB-9754-BC4C39398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11190"/>
      </p:ext>
    </p:extLst>
  </p:cSld>
  <p:clrMapOvr>
    <a:masterClrMapping/>
  </p:clrMapOvr>
</p:sld>
</file>

<file path=ppt/theme/theme1.xml><?xml version="1.0" encoding="utf-8"?>
<a:theme xmlns:a="http://schemas.openxmlformats.org/drawingml/2006/main" name="FCB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FCB_template1.potx</Template>
  <TotalTime>1741</TotalTime>
  <Words>329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 2</vt:lpstr>
      <vt:lpstr>FCB_template1</vt:lpstr>
      <vt:lpstr>ACCTG 325 Video T4G</vt:lpstr>
      <vt:lpstr>Constraints</vt:lpstr>
      <vt:lpstr>Constraints</vt:lpstr>
      <vt:lpstr>Constraints</vt:lpstr>
      <vt:lpstr>Constraints</vt:lpstr>
      <vt:lpstr>Constraints</vt:lpstr>
      <vt:lpstr>Constraints</vt:lpstr>
      <vt:lpstr>Constraints</vt:lpstr>
    </vt:vector>
  </TitlesOfParts>
  <Company>SDSU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Jiong Lee</dc:creator>
  <cp:lastModifiedBy>Steven Gill</cp:lastModifiedBy>
  <cp:revision>47</cp:revision>
  <dcterms:created xsi:type="dcterms:W3CDTF">2017-02-14T17:27:43Z</dcterms:created>
  <dcterms:modified xsi:type="dcterms:W3CDTF">2017-06-15T11:30:27Z</dcterms:modified>
</cp:coreProperties>
</file>