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5"/>
  </p:notesMasterIdLst>
  <p:sldIdLst>
    <p:sldId id="256" r:id="rId2"/>
    <p:sldId id="279" r:id="rId3"/>
    <p:sldId id="280" r:id="rId4"/>
    <p:sldId id="281" r:id="rId5"/>
    <p:sldId id="282" r:id="rId6"/>
    <p:sldId id="287" r:id="rId7"/>
    <p:sldId id="288" r:id="rId8"/>
    <p:sldId id="283" r:id="rId9"/>
    <p:sldId id="290" r:id="rId10"/>
    <p:sldId id="291" r:id="rId11"/>
    <p:sldId id="284" r:id="rId12"/>
    <p:sldId id="289" r:id="rId13"/>
    <p:sldId id="28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092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3" d="100"/>
          <a:sy n="63" d="100"/>
        </p:scale>
        <p:origin x="780" y="6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1D203A-FF79-49BA-A632-F48225AEDD58}" type="datetimeFigureOut">
              <a:rPr lang="en-US" smtClean="0"/>
              <a:t>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69BC99-A47E-4AD3-8DC4-6340839441A4}" type="slidenum">
              <a:rPr lang="en-US" smtClean="0"/>
              <a:t>‹#›</a:t>
            </a:fld>
            <a:endParaRPr lang="en-US"/>
          </a:p>
        </p:txBody>
      </p:sp>
    </p:spTree>
    <p:extLst>
      <p:ext uri="{BB962C8B-B14F-4D97-AF65-F5344CB8AC3E}">
        <p14:creationId xmlns:p14="http://schemas.microsoft.com/office/powerpoint/2010/main" val="2007960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r>
              <a:rPr lang="en-US"/>
              <a:t>Module 1</a:t>
            </a: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1E1906E7-A341-F64A-82D4-7221B283D03F}" type="slidenum">
              <a:rPr lang="en-US" smtClean="0"/>
              <a:t>‹#›</a:t>
            </a:fld>
            <a:endParaRPr lang="en-US"/>
          </a:p>
        </p:txBody>
      </p:sp>
    </p:spTree>
    <p:extLst>
      <p:ext uri="{BB962C8B-B14F-4D97-AF65-F5344CB8AC3E}">
        <p14:creationId xmlns:p14="http://schemas.microsoft.com/office/powerpoint/2010/main" val="4156663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r>
              <a:rPr lang="en-US"/>
              <a:t>Module 1</a:t>
            </a: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1E1906E7-A341-F64A-82D4-7221B283D03F}" type="slidenum">
              <a:rPr lang="en-US" smtClean="0"/>
              <a:t>‹#›</a:t>
            </a:fld>
            <a:endParaRPr lang="en-US"/>
          </a:p>
        </p:txBody>
      </p:sp>
    </p:spTree>
    <p:extLst>
      <p:ext uri="{BB962C8B-B14F-4D97-AF65-F5344CB8AC3E}">
        <p14:creationId xmlns:p14="http://schemas.microsoft.com/office/powerpoint/2010/main" val="2622854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r>
              <a:rPr lang="en-US"/>
              <a:t>Module 1</a:t>
            </a: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1E1906E7-A341-F64A-82D4-7221B283D03F}" type="slidenum">
              <a:rPr lang="en-US" smtClean="0"/>
              <a:t>‹#›</a:t>
            </a:fld>
            <a:endParaRPr lang="en-US"/>
          </a:p>
        </p:txBody>
      </p:sp>
    </p:spTree>
    <p:extLst>
      <p:ext uri="{BB962C8B-B14F-4D97-AF65-F5344CB8AC3E}">
        <p14:creationId xmlns:p14="http://schemas.microsoft.com/office/powerpoint/2010/main" val="3815671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799" cy="1143000"/>
          </a:xfrm>
          <a:prstGeom prst="rect">
            <a:avLst/>
          </a:prstGeom>
        </p:spPr>
        <p:txBody>
          <a:bodyPr/>
          <a:lstStyle>
            <a:lvl1pPr algn="l">
              <a:defRPr sz="3600" b="1"/>
            </a:lvl1pPr>
          </a:lstStyle>
          <a:p>
            <a:r>
              <a:rPr lang="en-US" dirty="0"/>
              <a:t>Click to edit Master title style</a:t>
            </a:r>
          </a:p>
        </p:txBody>
      </p:sp>
      <p:sp>
        <p:nvSpPr>
          <p:cNvPr id="3" name="Content Placeholder 2"/>
          <p:cNvSpPr>
            <a:spLocks noGrp="1"/>
          </p:cNvSpPr>
          <p:nvPr>
            <p:ph idx="1"/>
          </p:nvPr>
        </p:nvSpPr>
        <p:spPr>
          <a:xfrm>
            <a:off x="609600" y="1600201"/>
            <a:ext cx="10972800" cy="392390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10916238" y="6095853"/>
            <a:ext cx="1203487" cy="365125"/>
          </a:xfrm>
          <a:prstGeom prst="rect">
            <a:avLst/>
          </a:prstGeom>
        </p:spPr>
        <p:txBody>
          <a:bodyPr/>
          <a:lstStyle>
            <a:lvl1pPr>
              <a:defRPr>
                <a:solidFill>
                  <a:schemeClr val="bg1"/>
                </a:solidFill>
              </a:defRPr>
            </a:lvl1pPr>
          </a:lstStyle>
          <a:p>
            <a:r>
              <a:rPr lang="en-US" dirty="0"/>
              <a:t>Module 3</a:t>
            </a:r>
          </a:p>
        </p:txBody>
      </p:sp>
      <p:sp>
        <p:nvSpPr>
          <p:cNvPr id="6" name="Slide Number Placeholder 5"/>
          <p:cNvSpPr>
            <a:spLocks noGrp="1"/>
          </p:cNvSpPr>
          <p:nvPr>
            <p:ph type="sldNum" sz="quarter" idx="12"/>
          </p:nvPr>
        </p:nvSpPr>
        <p:spPr>
          <a:xfrm>
            <a:off x="11283884" y="6460978"/>
            <a:ext cx="835841" cy="389183"/>
          </a:xfrm>
          <a:prstGeom prst="rect">
            <a:avLst/>
          </a:prstGeom>
        </p:spPr>
        <p:txBody>
          <a:bodyPr/>
          <a:lstStyle>
            <a:lvl1pPr>
              <a:defRPr>
                <a:solidFill>
                  <a:schemeClr val="bg1"/>
                </a:solidFill>
              </a:defRPr>
            </a:lvl1pPr>
          </a:lstStyle>
          <a:p>
            <a:fld id="{1E1906E7-A341-F64A-82D4-7221B283D03F}" type="slidenum">
              <a:rPr lang="en-US" smtClean="0"/>
              <a:pPr/>
              <a:t>‹#›</a:t>
            </a:fld>
            <a:endParaRPr lang="en-US" dirty="0"/>
          </a:p>
        </p:txBody>
      </p:sp>
    </p:spTree>
    <p:extLst>
      <p:ext uri="{BB962C8B-B14F-4D97-AF65-F5344CB8AC3E}">
        <p14:creationId xmlns:p14="http://schemas.microsoft.com/office/powerpoint/2010/main" val="2193863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r>
              <a:rPr lang="en-US"/>
              <a:t>Module 1</a:t>
            </a:r>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1E1906E7-A341-F64A-82D4-7221B283D03F}" type="slidenum">
              <a:rPr lang="en-US" smtClean="0"/>
              <a:t>‹#›</a:t>
            </a:fld>
            <a:endParaRPr lang="en-US"/>
          </a:p>
        </p:txBody>
      </p:sp>
    </p:spTree>
    <p:extLst>
      <p:ext uri="{BB962C8B-B14F-4D97-AF65-F5344CB8AC3E}">
        <p14:creationId xmlns:p14="http://schemas.microsoft.com/office/powerpoint/2010/main" val="240991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r>
              <a:rPr lang="en-US"/>
              <a:t>Module 1</a:t>
            </a: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1E1906E7-A341-F64A-82D4-7221B283D03F}" type="slidenum">
              <a:rPr lang="en-US" smtClean="0"/>
              <a:t>‹#›</a:t>
            </a:fld>
            <a:endParaRPr lang="en-US"/>
          </a:p>
        </p:txBody>
      </p:sp>
    </p:spTree>
    <p:extLst>
      <p:ext uri="{BB962C8B-B14F-4D97-AF65-F5344CB8AC3E}">
        <p14:creationId xmlns:p14="http://schemas.microsoft.com/office/powerpoint/2010/main" val="40971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r>
              <a:rPr lang="en-US"/>
              <a:t>Module 1</a:t>
            </a:r>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fld id="{1E1906E7-A341-F64A-82D4-7221B283D03F}" type="slidenum">
              <a:rPr lang="en-US" smtClean="0"/>
              <a:t>‹#›</a:t>
            </a:fld>
            <a:endParaRPr lang="en-US"/>
          </a:p>
        </p:txBody>
      </p:sp>
    </p:spTree>
    <p:extLst>
      <p:ext uri="{BB962C8B-B14F-4D97-AF65-F5344CB8AC3E}">
        <p14:creationId xmlns:p14="http://schemas.microsoft.com/office/powerpoint/2010/main" val="3807954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8737600" y="5903864"/>
            <a:ext cx="2844800" cy="365125"/>
          </a:xfrm>
          <a:prstGeom prst="rect">
            <a:avLst/>
          </a:prstGeom>
        </p:spPr>
        <p:txBody>
          <a:bodyPr/>
          <a:lstStyle>
            <a:lvl1pPr>
              <a:defRPr>
                <a:solidFill>
                  <a:schemeClr val="bg1"/>
                </a:solidFill>
              </a:defRPr>
            </a:lvl1pPr>
          </a:lstStyle>
          <a:p>
            <a:r>
              <a:rPr lang="en-US"/>
              <a:t>Module 1</a:t>
            </a:r>
            <a:endParaRPr lang="en-US" dirty="0"/>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lvl1pPr>
              <a:defRPr>
                <a:solidFill>
                  <a:schemeClr val="bg1"/>
                </a:solidFill>
              </a:defRPr>
            </a:lvl1pPr>
          </a:lstStyle>
          <a:p>
            <a:fld id="{1E1906E7-A341-F64A-82D4-7221B283D03F}" type="slidenum">
              <a:rPr lang="en-US" smtClean="0"/>
              <a:pPr/>
              <a:t>‹#›</a:t>
            </a:fld>
            <a:endParaRPr lang="en-US" dirty="0"/>
          </a:p>
        </p:txBody>
      </p:sp>
    </p:spTree>
    <p:extLst>
      <p:ext uri="{BB962C8B-B14F-4D97-AF65-F5344CB8AC3E}">
        <p14:creationId xmlns:p14="http://schemas.microsoft.com/office/powerpoint/2010/main" val="3029319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737600" y="5866157"/>
            <a:ext cx="2844800" cy="365125"/>
          </a:xfrm>
          <a:prstGeom prst="rect">
            <a:avLst/>
          </a:prstGeom>
        </p:spPr>
        <p:txBody>
          <a:bodyPr/>
          <a:lstStyle>
            <a:lvl1pPr>
              <a:defRPr>
                <a:solidFill>
                  <a:schemeClr val="bg1"/>
                </a:solidFill>
              </a:defRPr>
            </a:lvl1pPr>
          </a:lstStyle>
          <a:p>
            <a:r>
              <a:rPr lang="en-US"/>
              <a:t>Module 1</a:t>
            </a:r>
            <a:endParaRPr lang="en-US" dirty="0"/>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lvl1pPr>
              <a:defRPr>
                <a:solidFill>
                  <a:schemeClr val="bg1"/>
                </a:solidFill>
              </a:defRPr>
            </a:lvl1pPr>
          </a:lstStyle>
          <a:p>
            <a:fld id="{1E1906E7-A341-F64A-82D4-7221B283D03F}" type="slidenum">
              <a:rPr lang="en-US" smtClean="0"/>
              <a:pPr/>
              <a:t>‹#›</a:t>
            </a:fld>
            <a:endParaRPr lang="en-US" dirty="0"/>
          </a:p>
        </p:txBody>
      </p:sp>
    </p:spTree>
    <p:extLst>
      <p:ext uri="{BB962C8B-B14F-4D97-AF65-F5344CB8AC3E}">
        <p14:creationId xmlns:p14="http://schemas.microsoft.com/office/powerpoint/2010/main" val="140925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r>
              <a:rPr lang="en-US"/>
              <a:t>Module 1</a:t>
            </a: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1E1906E7-A341-F64A-82D4-7221B283D03F}" type="slidenum">
              <a:rPr lang="en-US" smtClean="0"/>
              <a:t>‹#›</a:t>
            </a:fld>
            <a:endParaRPr lang="en-US"/>
          </a:p>
        </p:txBody>
      </p:sp>
    </p:spTree>
    <p:extLst>
      <p:ext uri="{BB962C8B-B14F-4D97-AF65-F5344CB8AC3E}">
        <p14:creationId xmlns:p14="http://schemas.microsoft.com/office/powerpoint/2010/main" val="1637634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r>
              <a:rPr lang="en-US"/>
              <a:t>Module 1</a:t>
            </a: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1E1906E7-A341-F64A-82D4-7221B283D03F}" type="slidenum">
              <a:rPr lang="en-US" smtClean="0"/>
              <a:t>‹#›</a:t>
            </a:fld>
            <a:endParaRPr lang="en-US"/>
          </a:p>
        </p:txBody>
      </p:sp>
    </p:spTree>
    <p:extLst>
      <p:ext uri="{BB962C8B-B14F-4D97-AF65-F5344CB8AC3E}">
        <p14:creationId xmlns:p14="http://schemas.microsoft.com/office/powerpoint/2010/main" val="3167462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5995447"/>
            <a:ext cx="12192000" cy="85793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800">
              <a:solidFill>
                <a:schemeClr val="tx1"/>
              </a:solidFill>
            </a:endParaRPr>
          </a:p>
        </p:txBody>
      </p:sp>
      <p:pic>
        <p:nvPicPr>
          <p:cNvPr id="8" name="Picture 7" descr="SDSU-FCBA-HZ-3C-REV.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5414" y="6051488"/>
            <a:ext cx="3505472" cy="806512"/>
          </a:xfrm>
          <a:prstGeom prst="rect">
            <a:avLst/>
          </a:prstGeom>
        </p:spPr>
      </p:pic>
      <p:cxnSp>
        <p:nvCxnSpPr>
          <p:cNvPr id="9" name="Straight Connector 8"/>
          <p:cNvCxnSpPr/>
          <p:nvPr userDrawn="1"/>
        </p:nvCxnSpPr>
        <p:spPr>
          <a:xfrm flipV="1">
            <a:off x="914400" y="905841"/>
            <a:ext cx="10363200" cy="9339"/>
          </a:xfrm>
          <a:prstGeom prst="line">
            <a:avLst/>
          </a:prstGeom>
          <a:ln w="38100" cmpd="sng">
            <a:solidFill>
              <a:srgbClr val="9E0926"/>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34249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416951"/>
            <a:ext cx="7772400" cy="1470025"/>
          </a:xfrm>
        </p:spPr>
        <p:txBody>
          <a:bodyPr/>
          <a:lstStyle/>
          <a:p>
            <a:r>
              <a:rPr lang="en-US" dirty="0"/>
              <a:t>ACCTG 325</a:t>
            </a:r>
            <a:br>
              <a:rPr lang="en-US" dirty="0"/>
            </a:br>
            <a:r>
              <a:rPr lang="en-US" dirty="0"/>
              <a:t>Video T7A</a:t>
            </a:r>
          </a:p>
        </p:txBody>
      </p:sp>
      <p:sp>
        <p:nvSpPr>
          <p:cNvPr id="3" name="Subtitle 2"/>
          <p:cNvSpPr>
            <a:spLocks noGrp="1"/>
          </p:cNvSpPr>
          <p:nvPr>
            <p:ph type="subTitle" idx="1"/>
          </p:nvPr>
        </p:nvSpPr>
        <p:spPr>
          <a:xfrm>
            <a:off x="2895600" y="3111100"/>
            <a:ext cx="6400800" cy="1752600"/>
          </a:xfrm>
        </p:spPr>
        <p:txBody>
          <a:bodyPr/>
          <a:lstStyle/>
          <a:p>
            <a:r>
              <a:rPr lang="en-US" dirty="0"/>
              <a:t>Capitalize versus Deduct</a:t>
            </a:r>
          </a:p>
        </p:txBody>
      </p:sp>
      <p:cxnSp>
        <p:nvCxnSpPr>
          <p:cNvPr id="6" name="Straight Connector 5"/>
          <p:cNvCxnSpPr/>
          <p:nvPr/>
        </p:nvCxnSpPr>
        <p:spPr>
          <a:xfrm flipV="1">
            <a:off x="2209800" y="905841"/>
            <a:ext cx="7772400" cy="9339"/>
          </a:xfrm>
          <a:prstGeom prst="line">
            <a:avLst/>
          </a:prstGeom>
          <a:ln w="38100" cmpd="sng">
            <a:solidFill>
              <a:srgbClr val="9E0926"/>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34624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16F9A-5427-4EAF-A30C-F977AC29FBE9}"/>
              </a:ext>
            </a:extLst>
          </p:cNvPr>
          <p:cNvSpPr>
            <a:spLocks noGrp="1"/>
          </p:cNvSpPr>
          <p:nvPr>
            <p:ph type="title"/>
          </p:nvPr>
        </p:nvSpPr>
        <p:spPr/>
        <p:txBody>
          <a:bodyPr/>
          <a:lstStyle/>
          <a:p>
            <a:r>
              <a:rPr lang="en-US" dirty="0"/>
              <a:t>Capitalize v Deduct</a:t>
            </a:r>
          </a:p>
        </p:txBody>
      </p:sp>
      <p:sp>
        <p:nvSpPr>
          <p:cNvPr id="3" name="Content Placeholder 2">
            <a:extLst>
              <a:ext uri="{FF2B5EF4-FFF2-40B4-BE49-F238E27FC236}">
                <a16:creationId xmlns:a16="http://schemas.microsoft.com/office/drawing/2014/main" id="{D149AC60-2EAF-4820-97DD-869E8B973E87}"/>
              </a:ext>
            </a:extLst>
          </p:cNvPr>
          <p:cNvSpPr>
            <a:spLocks noGrp="1"/>
          </p:cNvSpPr>
          <p:nvPr>
            <p:ph idx="1"/>
          </p:nvPr>
        </p:nvSpPr>
        <p:spPr/>
        <p:txBody>
          <a:bodyPr/>
          <a:lstStyle/>
          <a:p>
            <a:r>
              <a:rPr lang="en-US" dirty="0"/>
              <a:t>Rules in the regulations worth noting</a:t>
            </a:r>
          </a:p>
          <a:p>
            <a:pPr lvl="1"/>
            <a:r>
              <a:rPr lang="en-US" dirty="0"/>
              <a:t>De </a:t>
            </a:r>
            <a:r>
              <a:rPr lang="en-US" dirty="0" err="1"/>
              <a:t>minimis</a:t>
            </a:r>
            <a:r>
              <a:rPr lang="en-US" dirty="0"/>
              <a:t>: may elect to deduct items less than $5,000 is do so for books ($2,500 if no public financial statements)</a:t>
            </a:r>
          </a:p>
          <a:p>
            <a:pPr lvl="1"/>
            <a:r>
              <a:rPr lang="en-US" dirty="0"/>
              <a:t>Routine maintenance:  if expected to be performed at least twice during the useful life (more than once on 10 years for buildings)</a:t>
            </a:r>
          </a:p>
          <a:p>
            <a:pPr lvl="1"/>
            <a:r>
              <a:rPr lang="en-US" dirty="0"/>
              <a:t>Building improvements for small business</a:t>
            </a:r>
          </a:p>
          <a:p>
            <a:pPr lvl="2"/>
            <a:r>
              <a:rPr lang="en-US" dirty="0"/>
              <a:t>If cost do not exceed lesser of 2% of building cost or $10,000</a:t>
            </a:r>
          </a:p>
        </p:txBody>
      </p:sp>
      <p:sp>
        <p:nvSpPr>
          <p:cNvPr id="4" name="Date Placeholder 3">
            <a:extLst>
              <a:ext uri="{FF2B5EF4-FFF2-40B4-BE49-F238E27FC236}">
                <a16:creationId xmlns:a16="http://schemas.microsoft.com/office/drawing/2014/main" id="{C907539B-5078-4F25-AF4B-714A1BD70C0C}"/>
              </a:ext>
            </a:extLst>
          </p:cNvPr>
          <p:cNvSpPr>
            <a:spLocks noGrp="1"/>
          </p:cNvSpPr>
          <p:nvPr>
            <p:ph type="dt" sz="half" idx="10"/>
          </p:nvPr>
        </p:nvSpPr>
        <p:spPr/>
        <p:txBody>
          <a:bodyPr/>
          <a:lstStyle/>
          <a:p>
            <a:r>
              <a:rPr lang="en-US"/>
              <a:t>Module 3</a:t>
            </a:r>
            <a:endParaRPr lang="en-US" dirty="0"/>
          </a:p>
        </p:txBody>
      </p:sp>
      <p:sp>
        <p:nvSpPr>
          <p:cNvPr id="5" name="Slide Number Placeholder 4">
            <a:extLst>
              <a:ext uri="{FF2B5EF4-FFF2-40B4-BE49-F238E27FC236}">
                <a16:creationId xmlns:a16="http://schemas.microsoft.com/office/drawing/2014/main" id="{5067631C-50F3-4E71-9190-835D8DACA588}"/>
              </a:ext>
            </a:extLst>
          </p:cNvPr>
          <p:cNvSpPr>
            <a:spLocks noGrp="1"/>
          </p:cNvSpPr>
          <p:nvPr>
            <p:ph type="sldNum" sz="quarter" idx="12"/>
          </p:nvPr>
        </p:nvSpPr>
        <p:spPr/>
        <p:txBody>
          <a:bodyPr/>
          <a:lstStyle/>
          <a:p>
            <a:fld id="{1E1906E7-A341-F64A-82D4-7221B283D03F}" type="slidenum">
              <a:rPr lang="en-US" smtClean="0"/>
              <a:pPr/>
              <a:t>10</a:t>
            </a:fld>
            <a:endParaRPr lang="en-US" dirty="0"/>
          </a:p>
        </p:txBody>
      </p:sp>
    </p:spTree>
    <p:extLst>
      <p:ext uri="{BB962C8B-B14F-4D97-AF65-F5344CB8AC3E}">
        <p14:creationId xmlns:p14="http://schemas.microsoft.com/office/powerpoint/2010/main" val="723029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6E03C-D6F2-4B5A-8FF4-E2E7B1076987}"/>
              </a:ext>
            </a:extLst>
          </p:cNvPr>
          <p:cNvSpPr>
            <a:spLocks noGrp="1"/>
          </p:cNvSpPr>
          <p:nvPr>
            <p:ph type="title"/>
          </p:nvPr>
        </p:nvSpPr>
        <p:spPr/>
        <p:txBody>
          <a:bodyPr/>
          <a:lstStyle/>
          <a:p>
            <a:r>
              <a:rPr lang="en-US" dirty="0"/>
              <a:t>Capitalize v Deduct</a:t>
            </a:r>
          </a:p>
        </p:txBody>
      </p:sp>
      <p:sp>
        <p:nvSpPr>
          <p:cNvPr id="3" name="Content Placeholder 2">
            <a:extLst>
              <a:ext uri="{FF2B5EF4-FFF2-40B4-BE49-F238E27FC236}">
                <a16:creationId xmlns:a16="http://schemas.microsoft.com/office/drawing/2014/main" id="{9D2BE7DE-9B06-4C1F-BC04-1B04B30432BB}"/>
              </a:ext>
            </a:extLst>
          </p:cNvPr>
          <p:cNvSpPr>
            <a:spLocks noGrp="1"/>
          </p:cNvSpPr>
          <p:nvPr>
            <p:ph idx="1"/>
          </p:nvPr>
        </p:nvSpPr>
        <p:spPr/>
        <p:txBody>
          <a:bodyPr/>
          <a:lstStyle/>
          <a:p>
            <a:r>
              <a:rPr lang="en-US" dirty="0"/>
              <a:t>Policy driven deductions</a:t>
            </a:r>
          </a:p>
          <a:p>
            <a:pPr lvl="1"/>
            <a:r>
              <a:rPr lang="en-US" dirty="0"/>
              <a:t>Handicap accessible structures</a:t>
            </a:r>
          </a:p>
          <a:p>
            <a:pPr lvl="1"/>
            <a:r>
              <a:rPr lang="en-US" dirty="0"/>
              <a:t>Research and experimentation costs</a:t>
            </a:r>
          </a:p>
          <a:p>
            <a:pPr lvl="1"/>
            <a:r>
              <a:rPr lang="en-US" dirty="0"/>
              <a:t>Advertising costs</a:t>
            </a:r>
          </a:p>
          <a:p>
            <a:pPr lvl="1"/>
            <a:r>
              <a:rPr lang="en-US" dirty="0"/>
              <a:t>Others</a:t>
            </a:r>
          </a:p>
          <a:p>
            <a:pPr lvl="2"/>
            <a:r>
              <a:rPr lang="en-US" dirty="0"/>
              <a:t>All deductible due to policy choices</a:t>
            </a:r>
          </a:p>
        </p:txBody>
      </p:sp>
      <p:sp>
        <p:nvSpPr>
          <p:cNvPr id="4" name="Date Placeholder 3">
            <a:extLst>
              <a:ext uri="{FF2B5EF4-FFF2-40B4-BE49-F238E27FC236}">
                <a16:creationId xmlns:a16="http://schemas.microsoft.com/office/drawing/2014/main" id="{40267B14-E415-47CB-BEDA-82CDA4DC5675}"/>
              </a:ext>
            </a:extLst>
          </p:cNvPr>
          <p:cNvSpPr>
            <a:spLocks noGrp="1"/>
          </p:cNvSpPr>
          <p:nvPr>
            <p:ph type="dt" sz="half" idx="10"/>
          </p:nvPr>
        </p:nvSpPr>
        <p:spPr/>
        <p:txBody>
          <a:bodyPr/>
          <a:lstStyle/>
          <a:p>
            <a:r>
              <a:rPr lang="en-US"/>
              <a:t>Module 3</a:t>
            </a:r>
            <a:endParaRPr lang="en-US" dirty="0"/>
          </a:p>
        </p:txBody>
      </p:sp>
      <p:sp>
        <p:nvSpPr>
          <p:cNvPr id="5" name="Slide Number Placeholder 4">
            <a:extLst>
              <a:ext uri="{FF2B5EF4-FFF2-40B4-BE49-F238E27FC236}">
                <a16:creationId xmlns:a16="http://schemas.microsoft.com/office/drawing/2014/main" id="{A4ECCF06-3019-4E90-A6F7-F4D30CB56825}"/>
              </a:ext>
            </a:extLst>
          </p:cNvPr>
          <p:cNvSpPr>
            <a:spLocks noGrp="1"/>
          </p:cNvSpPr>
          <p:nvPr>
            <p:ph type="sldNum" sz="quarter" idx="12"/>
          </p:nvPr>
        </p:nvSpPr>
        <p:spPr/>
        <p:txBody>
          <a:bodyPr/>
          <a:lstStyle/>
          <a:p>
            <a:fld id="{1E1906E7-A341-F64A-82D4-7221B283D03F}" type="slidenum">
              <a:rPr lang="en-US" smtClean="0"/>
              <a:pPr/>
              <a:t>11</a:t>
            </a:fld>
            <a:endParaRPr lang="en-US" dirty="0"/>
          </a:p>
        </p:txBody>
      </p:sp>
    </p:spTree>
    <p:extLst>
      <p:ext uri="{BB962C8B-B14F-4D97-AF65-F5344CB8AC3E}">
        <p14:creationId xmlns:p14="http://schemas.microsoft.com/office/powerpoint/2010/main" val="174263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72108-F945-482F-AB25-4490EF9EC72F}"/>
              </a:ext>
            </a:extLst>
          </p:cNvPr>
          <p:cNvSpPr>
            <a:spLocks noGrp="1"/>
          </p:cNvSpPr>
          <p:nvPr>
            <p:ph type="title"/>
          </p:nvPr>
        </p:nvSpPr>
        <p:spPr/>
        <p:txBody>
          <a:bodyPr/>
          <a:lstStyle/>
          <a:p>
            <a:r>
              <a:rPr lang="en-US" dirty="0"/>
              <a:t>Capitalize v Deduct</a:t>
            </a:r>
          </a:p>
        </p:txBody>
      </p:sp>
      <p:sp>
        <p:nvSpPr>
          <p:cNvPr id="3" name="Content Placeholder 2">
            <a:extLst>
              <a:ext uri="{FF2B5EF4-FFF2-40B4-BE49-F238E27FC236}">
                <a16:creationId xmlns:a16="http://schemas.microsoft.com/office/drawing/2014/main" id="{086DBC8A-8EB7-461A-AACA-33D6CA3E3D22}"/>
              </a:ext>
            </a:extLst>
          </p:cNvPr>
          <p:cNvSpPr>
            <a:spLocks noGrp="1"/>
          </p:cNvSpPr>
          <p:nvPr>
            <p:ph idx="1"/>
          </p:nvPr>
        </p:nvSpPr>
        <p:spPr/>
        <p:txBody>
          <a:bodyPr/>
          <a:lstStyle/>
          <a:p>
            <a:r>
              <a:rPr lang="en-US" dirty="0"/>
              <a:t>New law changes</a:t>
            </a:r>
          </a:p>
          <a:p>
            <a:pPr lvl="1"/>
            <a:r>
              <a:rPr lang="en-US" dirty="0"/>
              <a:t>Bonus depreciation = 100% thru 2022</a:t>
            </a:r>
          </a:p>
          <a:p>
            <a:pPr lvl="2"/>
            <a:r>
              <a:rPr lang="en-US" dirty="0"/>
              <a:t>80% 2023</a:t>
            </a:r>
          </a:p>
          <a:p>
            <a:pPr lvl="2"/>
            <a:r>
              <a:rPr lang="en-US" dirty="0"/>
              <a:t>60% 2024</a:t>
            </a:r>
          </a:p>
          <a:p>
            <a:pPr lvl="2"/>
            <a:r>
              <a:rPr lang="en-US" dirty="0"/>
              <a:t>40% 2025</a:t>
            </a:r>
          </a:p>
          <a:p>
            <a:pPr lvl="2"/>
            <a:r>
              <a:rPr lang="en-US" dirty="0"/>
              <a:t>20% 2026</a:t>
            </a:r>
          </a:p>
          <a:p>
            <a:pPr lvl="1"/>
            <a:r>
              <a:rPr lang="en-US" dirty="0"/>
              <a:t>Has a significant effect on capitalize v deduct</a:t>
            </a:r>
          </a:p>
          <a:p>
            <a:pPr lvl="2"/>
            <a:r>
              <a:rPr lang="en-US" dirty="0"/>
              <a:t>Does not apply to most real property</a:t>
            </a:r>
          </a:p>
        </p:txBody>
      </p:sp>
      <p:sp>
        <p:nvSpPr>
          <p:cNvPr id="4" name="Date Placeholder 3">
            <a:extLst>
              <a:ext uri="{FF2B5EF4-FFF2-40B4-BE49-F238E27FC236}">
                <a16:creationId xmlns:a16="http://schemas.microsoft.com/office/drawing/2014/main" id="{918CC1B1-0D49-45E9-9106-1BFDB5F468C5}"/>
              </a:ext>
            </a:extLst>
          </p:cNvPr>
          <p:cNvSpPr>
            <a:spLocks noGrp="1"/>
          </p:cNvSpPr>
          <p:nvPr>
            <p:ph type="dt" sz="half" idx="10"/>
          </p:nvPr>
        </p:nvSpPr>
        <p:spPr/>
        <p:txBody>
          <a:bodyPr/>
          <a:lstStyle/>
          <a:p>
            <a:r>
              <a:rPr lang="en-US"/>
              <a:t>Module 3</a:t>
            </a:r>
            <a:endParaRPr lang="en-US" dirty="0"/>
          </a:p>
        </p:txBody>
      </p:sp>
      <p:sp>
        <p:nvSpPr>
          <p:cNvPr id="5" name="Slide Number Placeholder 4">
            <a:extLst>
              <a:ext uri="{FF2B5EF4-FFF2-40B4-BE49-F238E27FC236}">
                <a16:creationId xmlns:a16="http://schemas.microsoft.com/office/drawing/2014/main" id="{4D54918B-491F-4C63-A849-82DFC55F33FD}"/>
              </a:ext>
            </a:extLst>
          </p:cNvPr>
          <p:cNvSpPr>
            <a:spLocks noGrp="1"/>
          </p:cNvSpPr>
          <p:nvPr>
            <p:ph type="sldNum" sz="quarter" idx="12"/>
          </p:nvPr>
        </p:nvSpPr>
        <p:spPr/>
        <p:txBody>
          <a:bodyPr/>
          <a:lstStyle/>
          <a:p>
            <a:fld id="{1E1906E7-A341-F64A-82D4-7221B283D03F}" type="slidenum">
              <a:rPr lang="en-US" smtClean="0"/>
              <a:pPr/>
              <a:t>12</a:t>
            </a:fld>
            <a:endParaRPr lang="en-US" dirty="0"/>
          </a:p>
        </p:txBody>
      </p:sp>
    </p:spTree>
    <p:extLst>
      <p:ext uri="{BB962C8B-B14F-4D97-AF65-F5344CB8AC3E}">
        <p14:creationId xmlns:p14="http://schemas.microsoft.com/office/powerpoint/2010/main" val="835448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3B146-25B9-40FC-9D33-4D8F11B438A8}"/>
              </a:ext>
            </a:extLst>
          </p:cNvPr>
          <p:cNvSpPr>
            <a:spLocks noGrp="1"/>
          </p:cNvSpPr>
          <p:nvPr>
            <p:ph type="title"/>
          </p:nvPr>
        </p:nvSpPr>
        <p:spPr/>
        <p:txBody>
          <a:bodyPr/>
          <a:lstStyle/>
          <a:p>
            <a:r>
              <a:rPr lang="en-US" dirty="0"/>
              <a:t>Capitalize v Deduct</a:t>
            </a:r>
          </a:p>
        </p:txBody>
      </p:sp>
      <p:sp>
        <p:nvSpPr>
          <p:cNvPr id="3" name="Content Placeholder 2">
            <a:extLst>
              <a:ext uri="{FF2B5EF4-FFF2-40B4-BE49-F238E27FC236}">
                <a16:creationId xmlns:a16="http://schemas.microsoft.com/office/drawing/2014/main" id="{08147DD1-82BE-445D-9C07-E9112ACCF570}"/>
              </a:ext>
            </a:extLst>
          </p:cNvPr>
          <p:cNvSpPr>
            <a:spLocks noGrp="1"/>
          </p:cNvSpPr>
          <p:nvPr>
            <p:ph idx="1"/>
          </p:nvPr>
        </p:nvSpPr>
        <p:spPr/>
        <p:txBody>
          <a:bodyPr/>
          <a:lstStyle/>
          <a:p>
            <a:r>
              <a:rPr lang="en-US" dirty="0"/>
              <a:t>End of Video T7A</a:t>
            </a:r>
          </a:p>
          <a:p>
            <a:endParaRPr lang="en-US" dirty="0"/>
          </a:p>
        </p:txBody>
      </p:sp>
      <p:sp>
        <p:nvSpPr>
          <p:cNvPr id="4" name="Date Placeholder 3">
            <a:extLst>
              <a:ext uri="{FF2B5EF4-FFF2-40B4-BE49-F238E27FC236}">
                <a16:creationId xmlns:a16="http://schemas.microsoft.com/office/drawing/2014/main" id="{F6E517D5-A40D-4398-8C2F-4BECB37F7928}"/>
              </a:ext>
            </a:extLst>
          </p:cNvPr>
          <p:cNvSpPr>
            <a:spLocks noGrp="1"/>
          </p:cNvSpPr>
          <p:nvPr>
            <p:ph type="dt" sz="half" idx="10"/>
          </p:nvPr>
        </p:nvSpPr>
        <p:spPr/>
        <p:txBody>
          <a:bodyPr/>
          <a:lstStyle/>
          <a:p>
            <a:r>
              <a:rPr lang="en-US"/>
              <a:t>Module 3</a:t>
            </a:r>
            <a:endParaRPr lang="en-US" dirty="0"/>
          </a:p>
        </p:txBody>
      </p:sp>
      <p:sp>
        <p:nvSpPr>
          <p:cNvPr id="5" name="Slide Number Placeholder 4">
            <a:extLst>
              <a:ext uri="{FF2B5EF4-FFF2-40B4-BE49-F238E27FC236}">
                <a16:creationId xmlns:a16="http://schemas.microsoft.com/office/drawing/2014/main" id="{0E4D0097-6FFD-40BB-B530-ABA2C09041A3}"/>
              </a:ext>
            </a:extLst>
          </p:cNvPr>
          <p:cNvSpPr>
            <a:spLocks noGrp="1"/>
          </p:cNvSpPr>
          <p:nvPr>
            <p:ph type="sldNum" sz="quarter" idx="12"/>
          </p:nvPr>
        </p:nvSpPr>
        <p:spPr/>
        <p:txBody>
          <a:bodyPr/>
          <a:lstStyle/>
          <a:p>
            <a:fld id="{1E1906E7-A341-F64A-82D4-7221B283D03F}" type="slidenum">
              <a:rPr lang="en-US" smtClean="0"/>
              <a:pPr/>
              <a:t>13</a:t>
            </a:fld>
            <a:endParaRPr lang="en-US" dirty="0"/>
          </a:p>
        </p:txBody>
      </p:sp>
    </p:spTree>
    <p:extLst>
      <p:ext uri="{BB962C8B-B14F-4D97-AF65-F5344CB8AC3E}">
        <p14:creationId xmlns:p14="http://schemas.microsoft.com/office/powerpoint/2010/main" val="1512206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AD53E-F0CB-4043-A3EC-CF7B8E4116B3}"/>
              </a:ext>
            </a:extLst>
          </p:cNvPr>
          <p:cNvSpPr>
            <a:spLocks noGrp="1"/>
          </p:cNvSpPr>
          <p:nvPr>
            <p:ph type="title"/>
          </p:nvPr>
        </p:nvSpPr>
        <p:spPr/>
        <p:txBody>
          <a:bodyPr/>
          <a:lstStyle/>
          <a:p>
            <a:r>
              <a:rPr lang="en-US" dirty="0"/>
              <a:t>Module 3 Learning Objectives</a:t>
            </a:r>
          </a:p>
        </p:txBody>
      </p:sp>
      <p:sp>
        <p:nvSpPr>
          <p:cNvPr id="3" name="Content Placeholder 2">
            <a:extLst>
              <a:ext uri="{FF2B5EF4-FFF2-40B4-BE49-F238E27FC236}">
                <a16:creationId xmlns:a16="http://schemas.microsoft.com/office/drawing/2014/main" id="{808933DE-254A-4CF4-AA2E-734B641B099A}"/>
              </a:ext>
            </a:extLst>
          </p:cNvPr>
          <p:cNvSpPr>
            <a:spLocks noGrp="1"/>
          </p:cNvSpPr>
          <p:nvPr>
            <p:ph idx="1"/>
          </p:nvPr>
        </p:nvSpPr>
        <p:spPr>
          <a:xfrm>
            <a:off x="477520" y="1198881"/>
            <a:ext cx="11104880" cy="4325228"/>
          </a:xfrm>
        </p:spPr>
        <p:txBody>
          <a:bodyPr/>
          <a:lstStyle/>
          <a:p>
            <a:r>
              <a:rPr lang="en-US" dirty="0"/>
              <a:t>Classify expenses as deductible or capitalizable.</a:t>
            </a:r>
          </a:p>
          <a:p>
            <a:r>
              <a:rPr lang="en-US" dirty="0"/>
              <a:t>Describe how capitalization differs from cash flow.</a:t>
            </a:r>
          </a:p>
          <a:p>
            <a:r>
              <a:rPr lang="en-US" dirty="0"/>
              <a:t>Demonstrate the alternatives for recovering the costs of property by depreciation and sale.</a:t>
            </a:r>
          </a:p>
          <a:p>
            <a:r>
              <a:rPr lang="en-US" dirty="0"/>
              <a:t>Compute the effects of a sale, disposition, or exchange on taxable income.</a:t>
            </a:r>
          </a:p>
          <a:p>
            <a:r>
              <a:rPr lang="en-US" dirty="0"/>
              <a:t>Determine the character of the gain or loss on the sale of property</a:t>
            </a:r>
          </a:p>
          <a:p>
            <a:endParaRPr lang="en-US" dirty="0"/>
          </a:p>
        </p:txBody>
      </p:sp>
      <p:sp>
        <p:nvSpPr>
          <p:cNvPr id="4" name="Date Placeholder 3">
            <a:extLst>
              <a:ext uri="{FF2B5EF4-FFF2-40B4-BE49-F238E27FC236}">
                <a16:creationId xmlns:a16="http://schemas.microsoft.com/office/drawing/2014/main" id="{29C15E5E-2584-437B-A122-61BDEF8A271C}"/>
              </a:ext>
            </a:extLst>
          </p:cNvPr>
          <p:cNvSpPr>
            <a:spLocks noGrp="1"/>
          </p:cNvSpPr>
          <p:nvPr>
            <p:ph type="dt" sz="half" idx="10"/>
          </p:nvPr>
        </p:nvSpPr>
        <p:spPr/>
        <p:txBody>
          <a:bodyPr/>
          <a:lstStyle/>
          <a:p>
            <a:r>
              <a:rPr lang="en-US"/>
              <a:t>Module 3</a:t>
            </a:r>
            <a:endParaRPr lang="en-US" dirty="0"/>
          </a:p>
        </p:txBody>
      </p:sp>
      <p:sp>
        <p:nvSpPr>
          <p:cNvPr id="5" name="Slide Number Placeholder 4">
            <a:extLst>
              <a:ext uri="{FF2B5EF4-FFF2-40B4-BE49-F238E27FC236}">
                <a16:creationId xmlns:a16="http://schemas.microsoft.com/office/drawing/2014/main" id="{2F6F4DC0-A990-486E-80DA-58132D733338}"/>
              </a:ext>
            </a:extLst>
          </p:cNvPr>
          <p:cNvSpPr>
            <a:spLocks noGrp="1"/>
          </p:cNvSpPr>
          <p:nvPr>
            <p:ph type="sldNum" sz="quarter" idx="12"/>
          </p:nvPr>
        </p:nvSpPr>
        <p:spPr/>
        <p:txBody>
          <a:bodyPr/>
          <a:lstStyle/>
          <a:p>
            <a:fld id="{1E1906E7-A341-F64A-82D4-7221B283D03F}" type="slidenum">
              <a:rPr lang="en-US" smtClean="0"/>
              <a:pPr/>
              <a:t>2</a:t>
            </a:fld>
            <a:endParaRPr lang="en-US" dirty="0"/>
          </a:p>
        </p:txBody>
      </p:sp>
    </p:spTree>
    <p:extLst>
      <p:ext uri="{BB962C8B-B14F-4D97-AF65-F5344CB8AC3E}">
        <p14:creationId xmlns:p14="http://schemas.microsoft.com/office/powerpoint/2010/main" val="1421915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93DA4-C75D-4F29-8ABA-A25C1738CF37}"/>
              </a:ext>
            </a:extLst>
          </p:cNvPr>
          <p:cNvSpPr>
            <a:spLocks noGrp="1"/>
          </p:cNvSpPr>
          <p:nvPr>
            <p:ph type="title"/>
          </p:nvPr>
        </p:nvSpPr>
        <p:spPr/>
        <p:txBody>
          <a:bodyPr/>
          <a:lstStyle/>
          <a:p>
            <a:r>
              <a:rPr lang="en-US" dirty="0"/>
              <a:t>Capitalize v Deduct</a:t>
            </a:r>
          </a:p>
        </p:txBody>
      </p:sp>
      <p:sp>
        <p:nvSpPr>
          <p:cNvPr id="3" name="Content Placeholder 2">
            <a:extLst>
              <a:ext uri="{FF2B5EF4-FFF2-40B4-BE49-F238E27FC236}">
                <a16:creationId xmlns:a16="http://schemas.microsoft.com/office/drawing/2014/main" id="{284FE11B-E127-433B-86D8-8338D23DE7BE}"/>
              </a:ext>
            </a:extLst>
          </p:cNvPr>
          <p:cNvSpPr>
            <a:spLocks noGrp="1"/>
          </p:cNvSpPr>
          <p:nvPr>
            <p:ph idx="1"/>
          </p:nvPr>
        </p:nvSpPr>
        <p:spPr>
          <a:xfrm>
            <a:off x="609600" y="1280161"/>
            <a:ext cx="10972800" cy="4243948"/>
          </a:xfrm>
        </p:spPr>
        <p:txBody>
          <a:bodyPr/>
          <a:lstStyle/>
          <a:p>
            <a:pPr>
              <a:lnSpc>
                <a:spcPct val="90000"/>
              </a:lnSpc>
            </a:pPr>
            <a:r>
              <a:rPr lang="en-US" altLang="en-US" dirty="0"/>
              <a:t>Capitalize V Deduct?</a:t>
            </a:r>
          </a:p>
          <a:p>
            <a:pPr>
              <a:lnSpc>
                <a:spcPct val="90000"/>
              </a:lnSpc>
            </a:pPr>
            <a:r>
              <a:rPr lang="en-US" altLang="en-US" dirty="0"/>
              <a:t>Businesses must capitalize the cost of assets with a useful life of more than one year on the balance sheet rather than expense the cost immediately</a:t>
            </a:r>
          </a:p>
          <a:p>
            <a:pPr>
              <a:lnSpc>
                <a:spcPct val="90000"/>
              </a:lnSpc>
            </a:pPr>
            <a:r>
              <a:rPr lang="en-US" altLang="en-US" dirty="0"/>
              <a:t>Cost recovery or depreciation, amortization, or depletion – depending upon the underlying nature of asset</a:t>
            </a:r>
          </a:p>
          <a:p>
            <a:pPr>
              <a:lnSpc>
                <a:spcPct val="90000"/>
              </a:lnSpc>
            </a:pPr>
            <a:r>
              <a:rPr lang="en-US" altLang="en-US" dirty="0"/>
              <a:t>Business use these methods to recover cost of assets due to wear, tear and obsolescence of assets</a:t>
            </a:r>
          </a:p>
          <a:p>
            <a:endParaRPr lang="en-US" dirty="0"/>
          </a:p>
        </p:txBody>
      </p:sp>
      <p:sp>
        <p:nvSpPr>
          <p:cNvPr id="4" name="Date Placeholder 3">
            <a:extLst>
              <a:ext uri="{FF2B5EF4-FFF2-40B4-BE49-F238E27FC236}">
                <a16:creationId xmlns:a16="http://schemas.microsoft.com/office/drawing/2014/main" id="{25ECF54B-E9A4-4D5A-974B-68112AA4D588}"/>
              </a:ext>
            </a:extLst>
          </p:cNvPr>
          <p:cNvSpPr>
            <a:spLocks noGrp="1"/>
          </p:cNvSpPr>
          <p:nvPr>
            <p:ph type="dt" sz="half" idx="10"/>
          </p:nvPr>
        </p:nvSpPr>
        <p:spPr/>
        <p:txBody>
          <a:bodyPr/>
          <a:lstStyle/>
          <a:p>
            <a:r>
              <a:rPr lang="en-US"/>
              <a:t>Module 3</a:t>
            </a:r>
            <a:endParaRPr lang="en-US" dirty="0"/>
          </a:p>
        </p:txBody>
      </p:sp>
      <p:sp>
        <p:nvSpPr>
          <p:cNvPr id="5" name="Slide Number Placeholder 4">
            <a:extLst>
              <a:ext uri="{FF2B5EF4-FFF2-40B4-BE49-F238E27FC236}">
                <a16:creationId xmlns:a16="http://schemas.microsoft.com/office/drawing/2014/main" id="{DE1A1748-355A-4E2E-A109-796626779B9C}"/>
              </a:ext>
            </a:extLst>
          </p:cNvPr>
          <p:cNvSpPr>
            <a:spLocks noGrp="1"/>
          </p:cNvSpPr>
          <p:nvPr>
            <p:ph type="sldNum" sz="quarter" idx="12"/>
          </p:nvPr>
        </p:nvSpPr>
        <p:spPr/>
        <p:txBody>
          <a:bodyPr/>
          <a:lstStyle/>
          <a:p>
            <a:fld id="{1E1906E7-A341-F64A-82D4-7221B283D03F}" type="slidenum">
              <a:rPr lang="en-US" smtClean="0"/>
              <a:pPr/>
              <a:t>3</a:t>
            </a:fld>
            <a:endParaRPr lang="en-US" dirty="0"/>
          </a:p>
        </p:txBody>
      </p:sp>
    </p:spTree>
    <p:extLst>
      <p:ext uri="{BB962C8B-B14F-4D97-AF65-F5344CB8AC3E}">
        <p14:creationId xmlns:p14="http://schemas.microsoft.com/office/powerpoint/2010/main" val="426464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5D7A3-6B35-4EB2-BF0D-CC3A79DDDD60}"/>
              </a:ext>
            </a:extLst>
          </p:cNvPr>
          <p:cNvSpPr>
            <a:spLocks noGrp="1"/>
          </p:cNvSpPr>
          <p:nvPr>
            <p:ph type="title"/>
          </p:nvPr>
        </p:nvSpPr>
        <p:spPr/>
        <p:txBody>
          <a:bodyPr/>
          <a:lstStyle/>
          <a:p>
            <a:r>
              <a:rPr lang="en-US" dirty="0"/>
              <a:t>Capitalize v Deduct</a:t>
            </a:r>
          </a:p>
        </p:txBody>
      </p:sp>
      <p:sp>
        <p:nvSpPr>
          <p:cNvPr id="3" name="Content Placeholder 2">
            <a:extLst>
              <a:ext uri="{FF2B5EF4-FFF2-40B4-BE49-F238E27FC236}">
                <a16:creationId xmlns:a16="http://schemas.microsoft.com/office/drawing/2014/main" id="{18C39BAC-0934-4B7D-AF68-434C63D8837C}"/>
              </a:ext>
            </a:extLst>
          </p:cNvPr>
          <p:cNvSpPr>
            <a:spLocks noGrp="1"/>
          </p:cNvSpPr>
          <p:nvPr>
            <p:ph idx="1"/>
          </p:nvPr>
        </p:nvSpPr>
        <p:spPr>
          <a:xfrm>
            <a:off x="609600" y="1417639"/>
            <a:ext cx="10972800" cy="4106470"/>
          </a:xfrm>
        </p:spPr>
        <p:txBody>
          <a:bodyPr/>
          <a:lstStyle/>
          <a:p>
            <a:pPr marL="233363" lvl="0" indent="-233363" defTabSz="1017871">
              <a:lnSpc>
                <a:spcPct val="120000"/>
              </a:lnSpc>
              <a:spcBef>
                <a:spcPts val="1200"/>
              </a:spcBef>
              <a:buFont typeface="Arial" pitchFamily="34" charset="0"/>
              <a:buChar char="•"/>
            </a:pPr>
            <a:r>
              <a:rPr lang="en-US" sz="2400" dirty="0">
                <a:solidFill>
                  <a:srgbClr val="404040"/>
                </a:solidFill>
                <a:latin typeface="Calibri" pitchFamily="34" charset="0"/>
                <a:cs typeface="Calibri" pitchFamily="34" charset="0"/>
              </a:rPr>
              <a:t>Deduct</a:t>
            </a:r>
          </a:p>
          <a:p>
            <a:pPr marL="690563" lvl="1" indent="-233363" defTabSz="1017871">
              <a:lnSpc>
                <a:spcPct val="110000"/>
              </a:lnSpc>
              <a:spcBef>
                <a:spcPts val="600"/>
              </a:spcBef>
              <a:buFont typeface="Myriad Pro" pitchFamily="34" charset="0"/>
              <a:buChar char="−"/>
            </a:pPr>
            <a:r>
              <a:rPr lang="en-US" sz="2000" dirty="0">
                <a:solidFill>
                  <a:srgbClr val="404040"/>
                </a:solidFill>
                <a:latin typeface="Calibri" pitchFamily="34" charset="0"/>
                <a:cs typeface="Calibri" pitchFamily="34" charset="0"/>
              </a:rPr>
              <a:t>DR Expense</a:t>
            </a:r>
          </a:p>
          <a:p>
            <a:pPr marL="690563" lvl="1" indent="-233363" defTabSz="1017871">
              <a:lnSpc>
                <a:spcPct val="110000"/>
              </a:lnSpc>
              <a:spcBef>
                <a:spcPts val="600"/>
              </a:spcBef>
              <a:buFont typeface="Myriad Pro" pitchFamily="34" charset="0"/>
              <a:buChar char="−"/>
            </a:pPr>
            <a:r>
              <a:rPr lang="en-US" sz="2000" dirty="0">
                <a:solidFill>
                  <a:srgbClr val="404040"/>
                </a:solidFill>
                <a:latin typeface="Calibri" pitchFamily="34" charset="0"/>
                <a:cs typeface="Calibri" pitchFamily="34" charset="0"/>
              </a:rPr>
              <a:t>CR Cash</a:t>
            </a:r>
          </a:p>
          <a:p>
            <a:pPr marL="690563" lvl="1" indent="-233363" defTabSz="1017871">
              <a:lnSpc>
                <a:spcPct val="110000"/>
              </a:lnSpc>
              <a:spcBef>
                <a:spcPts val="600"/>
              </a:spcBef>
              <a:buFont typeface="Myriad Pro" pitchFamily="34" charset="0"/>
              <a:buChar char="−"/>
            </a:pPr>
            <a:r>
              <a:rPr lang="en-US" sz="2000" dirty="0">
                <a:solidFill>
                  <a:srgbClr val="404040"/>
                </a:solidFill>
                <a:latin typeface="Calibri" pitchFamily="34" charset="0"/>
                <a:cs typeface="Calibri" pitchFamily="34" charset="0"/>
              </a:rPr>
              <a:t>The deduction/expense is recognized directly on the income statement and has no “life”</a:t>
            </a:r>
          </a:p>
          <a:p>
            <a:pPr marL="233363" lvl="0" indent="-233363" defTabSz="1017871">
              <a:lnSpc>
                <a:spcPct val="120000"/>
              </a:lnSpc>
              <a:spcBef>
                <a:spcPts val="1200"/>
              </a:spcBef>
              <a:buFont typeface="Arial" pitchFamily="34" charset="0"/>
              <a:buChar char="•"/>
            </a:pPr>
            <a:r>
              <a:rPr lang="en-US" sz="2400" dirty="0">
                <a:solidFill>
                  <a:srgbClr val="404040"/>
                </a:solidFill>
                <a:latin typeface="Calibri" pitchFamily="34" charset="0"/>
                <a:cs typeface="Calibri" pitchFamily="34" charset="0"/>
              </a:rPr>
              <a:t>Capitalize</a:t>
            </a:r>
          </a:p>
          <a:p>
            <a:pPr marL="690563" lvl="1" indent="-233363" defTabSz="1017871">
              <a:lnSpc>
                <a:spcPct val="110000"/>
              </a:lnSpc>
              <a:spcBef>
                <a:spcPts val="600"/>
              </a:spcBef>
              <a:buFont typeface="Myriad Pro" pitchFamily="34" charset="0"/>
              <a:buChar char="−"/>
            </a:pPr>
            <a:r>
              <a:rPr lang="en-US" sz="2000" dirty="0">
                <a:solidFill>
                  <a:srgbClr val="404040"/>
                </a:solidFill>
                <a:latin typeface="Calibri" pitchFamily="34" charset="0"/>
                <a:cs typeface="Calibri" pitchFamily="34" charset="0"/>
              </a:rPr>
              <a:t>DR Asset</a:t>
            </a:r>
          </a:p>
          <a:p>
            <a:pPr marL="690563" lvl="1" indent="-233363" defTabSz="1017871">
              <a:lnSpc>
                <a:spcPct val="110000"/>
              </a:lnSpc>
              <a:spcBef>
                <a:spcPts val="600"/>
              </a:spcBef>
              <a:buFont typeface="Myriad Pro" pitchFamily="34" charset="0"/>
              <a:buChar char="−"/>
            </a:pPr>
            <a:r>
              <a:rPr lang="en-US" sz="2000" dirty="0">
                <a:solidFill>
                  <a:srgbClr val="404040"/>
                </a:solidFill>
                <a:latin typeface="Calibri" pitchFamily="34" charset="0"/>
                <a:cs typeface="Calibri" pitchFamily="34" charset="0"/>
              </a:rPr>
              <a:t>CR Cash</a:t>
            </a:r>
          </a:p>
          <a:p>
            <a:pPr marL="690563" lvl="1" indent="-233363" defTabSz="1017871">
              <a:lnSpc>
                <a:spcPct val="110000"/>
              </a:lnSpc>
              <a:spcBef>
                <a:spcPts val="600"/>
              </a:spcBef>
              <a:buFont typeface="Myriad Pro" pitchFamily="34" charset="0"/>
              <a:buChar char="−"/>
            </a:pPr>
            <a:r>
              <a:rPr lang="en-US" sz="2000" dirty="0">
                <a:solidFill>
                  <a:srgbClr val="404040"/>
                </a:solidFill>
                <a:latin typeface="Calibri" pitchFamily="34" charset="0"/>
                <a:cs typeface="Calibri" pitchFamily="34" charset="0"/>
              </a:rPr>
              <a:t>The asset or property is recognized on the balance sheet because it has a “life”</a:t>
            </a:r>
          </a:p>
          <a:p>
            <a:pPr marL="1147763" lvl="2" indent="-233363" defTabSz="1017871">
              <a:lnSpc>
                <a:spcPct val="110000"/>
              </a:lnSpc>
              <a:spcBef>
                <a:spcPts val="600"/>
              </a:spcBef>
              <a:buFont typeface="Arial" pitchFamily="34" charset="0"/>
              <a:buChar char="•"/>
            </a:pPr>
            <a:r>
              <a:rPr lang="en-US" sz="1800" dirty="0">
                <a:solidFill>
                  <a:srgbClr val="404040"/>
                </a:solidFill>
                <a:latin typeface="Calibri" pitchFamily="34" charset="0"/>
                <a:cs typeface="Calibri" pitchFamily="34" charset="0"/>
              </a:rPr>
              <a:t>Cost of the asset may or may not be “recoverable”</a:t>
            </a:r>
          </a:p>
        </p:txBody>
      </p:sp>
      <p:sp>
        <p:nvSpPr>
          <p:cNvPr id="4" name="Date Placeholder 3">
            <a:extLst>
              <a:ext uri="{FF2B5EF4-FFF2-40B4-BE49-F238E27FC236}">
                <a16:creationId xmlns:a16="http://schemas.microsoft.com/office/drawing/2014/main" id="{76A46614-488E-4F31-BA2F-97258ED37392}"/>
              </a:ext>
            </a:extLst>
          </p:cNvPr>
          <p:cNvSpPr>
            <a:spLocks noGrp="1"/>
          </p:cNvSpPr>
          <p:nvPr>
            <p:ph type="dt" sz="half" idx="10"/>
          </p:nvPr>
        </p:nvSpPr>
        <p:spPr/>
        <p:txBody>
          <a:bodyPr/>
          <a:lstStyle/>
          <a:p>
            <a:r>
              <a:rPr lang="en-US"/>
              <a:t>Module 3</a:t>
            </a:r>
            <a:endParaRPr lang="en-US" dirty="0"/>
          </a:p>
        </p:txBody>
      </p:sp>
      <p:sp>
        <p:nvSpPr>
          <p:cNvPr id="5" name="Slide Number Placeholder 4">
            <a:extLst>
              <a:ext uri="{FF2B5EF4-FFF2-40B4-BE49-F238E27FC236}">
                <a16:creationId xmlns:a16="http://schemas.microsoft.com/office/drawing/2014/main" id="{AB11CE9A-B881-4EA6-B6DD-044751D19954}"/>
              </a:ext>
            </a:extLst>
          </p:cNvPr>
          <p:cNvSpPr>
            <a:spLocks noGrp="1"/>
          </p:cNvSpPr>
          <p:nvPr>
            <p:ph type="sldNum" sz="quarter" idx="12"/>
          </p:nvPr>
        </p:nvSpPr>
        <p:spPr/>
        <p:txBody>
          <a:bodyPr/>
          <a:lstStyle/>
          <a:p>
            <a:fld id="{1E1906E7-A341-F64A-82D4-7221B283D03F}" type="slidenum">
              <a:rPr lang="en-US" smtClean="0"/>
              <a:pPr/>
              <a:t>4</a:t>
            </a:fld>
            <a:endParaRPr lang="en-US" dirty="0"/>
          </a:p>
        </p:txBody>
      </p:sp>
    </p:spTree>
    <p:extLst>
      <p:ext uri="{BB962C8B-B14F-4D97-AF65-F5344CB8AC3E}">
        <p14:creationId xmlns:p14="http://schemas.microsoft.com/office/powerpoint/2010/main" val="2439533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A2D60-AC9A-4140-AF6C-61C5BD82A757}"/>
              </a:ext>
            </a:extLst>
          </p:cNvPr>
          <p:cNvSpPr>
            <a:spLocks noGrp="1"/>
          </p:cNvSpPr>
          <p:nvPr>
            <p:ph type="title"/>
          </p:nvPr>
        </p:nvSpPr>
        <p:spPr/>
        <p:txBody>
          <a:bodyPr/>
          <a:lstStyle/>
          <a:p>
            <a:r>
              <a:rPr lang="en-US" dirty="0"/>
              <a:t>Capitalize v Deduct</a:t>
            </a:r>
          </a:p>
        </p:txBody>
      </p:sp>
      <p:sp>
        <p:nvSpPr>
          <p:cNvPr id="3" name="Content Placeholder 2">
            <a:extLst>
              <a:ext uri="{FF2B5EF4-FFF2-40B4-BE49-F238E27FC236}">
                <a16:creationId xmlns:a16="http://schemas.microsoft.com/office/drawing/2014/main" id="{9DAA81C5-5108-4413-A44A-44FF41B6304F}"/>
              </a:ext>
            </a:extLst>
          </p:cNvPr>
          <p:cNvSpPr>
            <a:spLocks noGrp="1"/>
          </p:cNvSpPr>
          <p:nvPr>
            <p:ph idx="1"/>
          </p:nvPr>
        </p:nvSpPr>
        <p:spPr/>
        <p:txBody>
          <a:bodyPr/>
          <a:lstStyle/>
          <a:p>
            <a:pPr marL="233363" lvl="0" indent="-233363" defTabSz="1017871">
              <a:lnSpc>
                <a:spcPct val="120000"/>
              </a:lnSpc>
              <a:spcBef>
                <a:spcPts val="1200"/>
              </a:spcBef>
              <a:buFont typeface="Arial" pitchFamily="34" charset="0"/>
              <a:buChar char="•"/>
            </a:pPr>
            <a:r>
              <a:rPr lang="en-US" dirty="0">
                <a:solidFill>
                  <a:srgbClr val="404040"/>
                </a:solidFill>
                <a:latin typeface="Calibri" pitchFamily="34" charset="0"/>
                <a:cs typeface="Calibri" pitchFamily="34" charset="0"/>
              </a:rPr>
              <a:t>Things that get capitalized</a:t>
            </a:r>
          </a:p>
          <a:p>
            <a:pPr marL="690563" lvl="1" indent="-233363" defTabSz="1017871">
              <a:lnSpc>
                <a:spcPct val="110000"/>
              </a:lnSpc>
              <a:spcBef>
                <a:spcPts val="600"/>
              </a:spcBef>
              <a:buFont typeface="Myriad Pro" pitchFamily="34" charset="0"/>
              <a:buChar char="−"/>
            </a:pPr>
            <a:r>
              <a:rPr lang="en-US" dirty="0">
                <a:solidFill>
                  <a:srgbClr val="404040"/>
                </a:solidFill>
                <a:latin typeface="Calibri" pitchFamily="34" charset="0"/>
                <a:cs typeface="Calibri" pitchFamily="34" charset="0"/>
              </a:rPr>
              <a:t>Property, plant and equipment</a:t>
            </a:r>
          </a:p>
          <a:p>
            <a:pPr marL="690563" lvl="1" indent="-233363" defTabSz="1017871">
              <a:lnSpc>
                <a:spcPct val="110000"/>
              </a:lnSpc>
              <a:spcBef>
                <a:spcPts val="600"/>
              </a:spcBef>
              <a:buFont typeface="Myriad Pro" pitchFamily="34" charset="0"/>
              <a:buChar char="−"/>
            </a:pPr>
            <a:r>
              <a:rPr lang="en-US" dirty="0">
                <a:solidFill>
                  <a:srgbClr val="404040"/>
                </a:solidFill>
                <a:latin typeface="Calibri" pitchFamily="34" charset="0"/>
                <a:cs typeface="Calibri" pitchFamily="34" charset="0"/>
              </a:rPr>
              <a:t>Prepaid assets</a:t>
            </a:r>
          </a:p>
          <a:p>
            <a:pPr marL="690563" lvl="1" indent="-233363" defTabSz="1017871">
              <a:lnSpc>
                <a:spcPct val="110000"/>
              </a:lnSpc>
              <a:spcBef>
                <a:spcPts val="600"/>
              </a:spcBef>
              <a:buFont typeface="Myriad Pro" pitchFamily="34" charset="0"/>
              <a:buChar char="−"/>
            </a:pPr>
            <a:r>
              <a:rPr lang="en-US" dirty="0">
                <a:solidFill>
                  <a:srgbClr val="404040"/>
                </a:solidFill>
                <a:latin typeface="Calibri" pitchFamily="34" charset="0"/>
                <a:cs typeface="Calibri" pitchFamily="34" charset="0"/>
              </a:rPr>
              <a:t>Intangibles</a:t>
            </a:r>
          </a:p>
          <a:p>
            <a:pPr marL="690563" lvl="1" indent="-233363" defTabSz="1017871">
              <a:lnSpc>
                <a:spcPct val="110000"/>
              </a:lnSpc>
              <a:spcBef>
                <a:spcPts val="600"/>
              </a:spcBef>
              <a:buFont typeface="Myriad Pro" pitchFamily="34" charset="0"/>
              <a:buChar char="−"/>
            </a:pPr>
            <a:r>
              <a:rPr lang="en-US" dirty="0">
                <a:solidFill>
                  <a:srgbClr val="404040"/>
                </a:solidFill>
                <a:latin typeface="Calibri" pitchFamily="34" charset="0"/>
                <a:cs typeface="Calibri" pitchFamily="34" charset="0"/>
              </a:rPr>
              <a:t>Inventory</a:t>
            </a:r>
          </a:p>
          <a:p>
            <a:pPr marL="1147763" lvl="2" indent="-233363" defTabSz="1017871">
              <a:lnSpc>
                <a:spcPct val="110000"/>
              </a:lnSpc>
              <a:spcBef>
                <a:spcPts val="600"/>
              </a:spcBef>
              <a:buFont typeface="Arial" pitchFamily="34" charset="0"/>
              <a:buChar char="•"/>
            </a:pPr>
            <a:r>
              <a:rPr lang="en-US" dirty="0">
                <a:solidFill>
                  <a:srgbClr val="404040"/>
                </a:solidFill>
                <a:latin typeface="Calibri" pitchFamily="34" charset="0"/>
                <a:cs typeface="Calibri" pitchFamily="34" charset="0"/>
              </a:rPr>
              <a:t>All these share the same characteristics – they land first on the balance sheet and then find their way to the income statement through a variety of methods</a:t>
            </a:r>
          </a:p>
          <a:p>
            <a:endParaRPr lang="en-US" dirty="0"/>
          </a:p>
        </p:txBody>
      </p:sp>
      <p:sp>
        <p:nvSpPr>
          <p:cNvPr id="4" name="Date Placeholder 3">
            <a:extLst>
              <a:ext uri="{FF2B5EF4-FFF2-40B4-BE49-F238E27FC236}">
                <a16:creationId xmlns:a16="http://schemas.microsoft.com/office/drawing/2014/main" id="{C1286B5E-3406-4E54-8CBD-278E5DAF293E}"/>
              </a:ext>
            </a:extLst>
          </p:cNvPr>
          <p:cNvSpPr>
            <a:spLocks noGrp="1"/>
          </p:cNvSpPr>
          <p:nvPr>
            <p:ph type="dt" sz="half" idx="10"/>
          </p:nvPr>
        </p:nvSpPr>
        <p:spPr/>
        <p:txBody>
          <a:bodyPr/>
          <a:lstStyle/>
          <a:p>
            <a:r>
              <a:rPr lang="en-US"/>
              <a:t>Module 3</a:t>
            </a:r>
            <a:endParaRPr lang="en-US" dirty="0"/>
          </a:p>
        </p:txBody>
      </p:sp>
      <p:sp>
        <p:nvSpPr>
          <p:cNvPr id="5" name="Slide Number Placeholder 4">
            <a:extLst>
              <a:ext uri="{FF2B5EF4-FFF2-40B4-BE49-F238E27FC236}">
                <a16:creationId xmlns:a16="http://schemas.microsoft.com/office/drawing/2014/main" id="{C6A95BB4-2269-4ECC-99D2-C81946294CD0}"/>
              </a:ext>
            </a:extLst>
          </p:cNvPr>
          <p:cNvSpPr>
            <a:spLocks noGrp="1"/>
          </p:cNvSpPr>
          <p:nvPr>
            <p:ph type="sldNum" sz="quarter" idx="12"/>
          </p:nvPr>
        </p:nvSpPr>
        <p:spPr/>
        <p:txBody>
          <a:bodyPr/>
          <a:lstStyle/>
          <a:p>
            <a:fld id="{1E1906E7-A341-F64A-82D4-7221B283D03F}" type="slidenum">
              <a:rPr lang="en-US" smtClean="0"/>
              <a:pPr/>
              <a:t>5</a:t>
            </a:fld>
            <a:endParaRPr lang="en-US" dirty="0"/>
          </a:p>
        </p:txBody>
      </p:sp>
    </p:spTree>
    <p:extLst>
      <p:ext uri="{BB962C8B-B14F-4D97-AF65-F5344CB8AC3E}">
        <p14:creationId xmlns:p14="http://schemas.microsoft.com/office/powerpoint/2010/main" val="3409001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DB20C-D713-4ACF-A726-7105A0B6209A}"/>
              </a:ext>
            </a:extLst>
          </p:cNvPr>
          <p:cNvSpPr>
            <a:spLocks noGrp="1"/>
          </p:cNvSpPr>
          <p:nvPr>
            <p:ph type="title"/>
          </p:nvPr>
        </p:nvSpPr>
        <p:spPr/>
        <p:txBody>
          <a:bodyPr/>
          <a:lstStyle/>
          <a:p>
            <a:r>
              <a:rPr lang="en-US" dirty="0"/>
              <a:t>Capitalize v Deduct</a:t>
            </a:r>
          </a:p>
        </p:txBody>
      </p:sp>
      <p:sp>
        <p:nvSpPr>
          <p:cNvPr id="3" name="Content Placeholder 2">
            <a:extLst>
              <a:ext uri="{FF2B5EF4-FFF2-40B4-BE49-F238E27FC236}">
                <a16:creationId xmlns:a16="http://schemas.microsoft.com/office/drawing/2014/main" id="{288DABFE-E026-4CB5-8A2E-84E5351572AD}"/>
              </a:ext>
            </a:extLst>
          </p:cNvPr>
          <p:cNvSpPr>
            <a:spLocks noGrp="1"/>
          </p:cNvSpPr>
          <p:nvPr>
            <p:ph idx="1"/>
          </p:nvPr>
        </p:nvSpPr>
        <p:spPr/>
        <p:txBody>
          <a:bodyPr/>
          <a:lstStyle/>
          <a:p>
            <a:r>
              <a:rPr lang="en-US" dirty="0"/>
              <a:t>Daniel lives in </a:t>
            </a:r>
            <a:r>
              <a:rPr lang="en-US" dirty="0" err="1"/>
              <a:t>Toshland</a:t>
            </a:r>
            <a:r>
              <a:rPr lang="en-US" dirty="0"/>
              <a:t> and just purchased a $100 business asset.  </a:t>
            </a:r>
            <a:r>
              <a:rPr lang="en-US" dirty="0" err="1"/>
              <a:t>Toshland</a:t>
            </a:r>
            <a:r>
              <a:rPr lang="en-US" dirty="0"/>
              <a:t> has very unusual tax rules in that when assets are purchased, taxpayers can either deduct the cost or capitalize the cost and then write it off evenly over three years.  Daniel has more than enough income to offset any deductions regardless of the choice of method.  Based purely on present value, which method should Daniel choose?  You can assume a 30% tax rate and a 5% discount rate if necessary.</a:t>
            </a:r>
          </a:p>
          <a:p>
            <a:endParaRPr lang="en-US" dirty="0"/>
          </a:p>
        </p:txBody>
      </p:sp>
      <p:sp>
        <p:nvSpPr>
          <p:cNvPr id="4" name="Date Placeholder 3">
            <a:extLst>
              <a:ext uri="{FF2B5EF4-FFF2-40B4-BE49-F238E27FC236}">
                <a16:creationId xmlns:a16="http://schemas.microsoft.com/office/drawing/2014/main" id="{D8EE3A00-2A2F-4634-9B74-67251E339835}"/>
              </a:ext>
            </a:extLst>
          </p:cNvPr>
          <p:cNvSpPr>
            <a:spLocks noGrp="1"/>
          </p:cNvSpPr>
          <p:nvPr>
            <p:ph type="dt" sz="half" idx="10"/>
          </p:nvPr>
        </p:nvSpPr>
        <p:spPr/>
        <p:txBody>
          <a:bodyPr/>
          <a:lstStyle/>
          <a:p>
            <a:r>
              <a:rPr lang="en-US"/>
              <a:t>Module 3</a:t>
            </a:r>
            <a:endParaRPr lang="en-US" dirty="0"/>
          </a:p>
        </p:txBody>
      </p:sp>
      <p:sp>
        <p:nvSpPr>
          <p:cNvPr id="5" name="Slide Number Placeholder 4">
            <a:extLst>
              <a:ext uri="{FF2B5EF4-FFF2-40B4-BE49-F238E27FC236}">
                <a16:creationId xmlns:a16="http://schemas.microsoft.com/office/drawing/2014/main" id="{9E027F77-C1D8-4DE9-8757-0EFCF1AECC5D}"/>
              </a:ext>
            </a:extLst>
          </p:cNvPr>
          <p:cNvSpPr>
            <a:spLocks noGrp="1"/>
          </p:cNvSpPr>
          <p:nvPr>
            <p:ph type="sldNum" sz="quarter" idx="12"/>
          </p:nvPr>
        </p:nvSpPr>
        <p:spPr/>
        <p:txBody>
          <a:bodyPr/>
          <a:lstStyle/>
          <a:p>
            <a:fld id="{1E1906E7-A341-F64A-82D4-7221B283D03F}" type="slidenum">
              <a:rPr lang="en-US" smtClean="0"/>
              <a:pPr/>
              <a:t>6</a:t>
            </a:fld>
            <a:endParaRPr lang="en-US" dirty="0"/>
          </a:p>
        </p:txBody>
      </p:sp>
    </p:spTree>
    <p:extLst>
      <p:ext uri="{BB962C8B-B14F-4D97-AF65-F5344CB8AC3E}">
        <p14:creationId xmlns:p14="http://schemas.microsoft.com/office/powerpoint/2010/main" val="1332073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8B3D6-012C-471B-A290-B8EF81FA26C6}"/>
              </a:ext>
            </a:extLst>
          </p:cNvPr>
          <p:cNvSpPr>
            <a:spLocks noGrp="1"/>
          </p:cNvSpPr>
          <p:nvPr>
            <p:ph type="title"/>
          </p:nvPr>
        </p:nvSpPr>
        <p:spPr/>
        <p:txBody>
          <a:bodyPr/>
          <a:lstStyle/>
          <a:p>
            <a:r>
              <a:rPr lang="en-US" dirty="0"/>
              <a:t>Capitalize v Deduct</a:t>
            </a:r>
          </a:p>
        </p:txBody>
      </p:sp>
      <p:sp>
        <p:nvSpPr>
          <p:cNvPr id="3" name="Content Placeholder 2">
            <a:extLst>
              <a:ext uri="{FF2B5EF4-FFF2-40B4-BE49-F238E27FC236}">
                <a16:creationId xmlns:a16="http://schemas.microsoft.com/office/drawing/2014/main" id="{F534097E-08E5-4D05-B50F-9448610206E3}"/>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r>
              <a:rPr lang="en-US" dirty="0"/>
              <a:t>Generally, deduct is preferred to capitalize</a:t>
            </a:r>
          </a:p>
          <a:p>
            <a:r>
              <a:rPr lang="en-US" dirty="0"/>
              <a:t>Timing variable: accelerate deductions</a:t>
            </a:r>
          </a:p>
        </p:txBody>
      </p:sp>
      <p:sp>
        <p:nvSpPr>
          <p:cNvPr id="4" name="Date Placeholder 3">
            <a:extLst>
              <a:ext uri="{FF2B5EF4-FFF2-40B4-BE49-F238E27FC236}">
                <a16:creationId xmlns:a16="http://schemas.microsoft.com/office/drawing/2014/main" id="{18B6FFC1-5AAC-45E9-85A9-9081ADF635C8}"/>
              </a:ext>
            </a:extLst>
          </p:cNvPr>
          <p:cNvSpPr>
            <a:spLocks noGrp="1"/>
          </p:cNvSpPr>
          <p:nvPr>
            <p:ph type="dt" sz="half" idx="10"/>
          </p:nvPr>
        </p:nvSpPr>
        <p:spPr/>
        <p:txBody>
          <a:bodyPr/>
          <a:lstStyle/>
          <a:p>
            <a:r>
              <a:rPr lang="en-US"/>
              <a:t>Module 3</a:t>
            </a:r>
            <a:endParaRPr lang="en-US" dirty="0"/>
          </a:p>
        </p:txBody>
      </p:sp>
      <p:sp>
        <p:nvSpPr>
          <p:cNvPr id="5" name="Slide Number Placeholder 4">
            <a:extLst>
              <a:ext uri="{FF2B5EF4-FFF2-40B4-BE49-F238E27FC236}">
                <a16:creationId xmlns:a16="http://schemas.microsoft.com/office/drawing/2014/main" id="{8B254831-F4AD-4341-86F3-2AE84F061CE4}"/>
              </a:ext>
            </a:extLst>
          </p:cNvPr>
          <p:cNvSpPr>
            <a:spLocks noGrp="1"/>
          </p:cNvSpPr>
          <p:nvPr>
            <p:ph type="sldNum" sz="quarter" idx="12"/>
          </p:nvPr>
        </p:nvSpPr>
        <p:spPr/>
        <p:txBody>
          <a:bodyPr/>
          <a:lstStyle/>
          <a:p>
            <a:fld id="{1E1906E7-A341-F64A-82D4-7221B283D03F}" type="slidenum">
              <a:rPr lang="en-US" smtClean="0"/>
              <a:pPr/>
              <a:t>7</a:t>
            </a:fld>
            <a:endParaRPr lang="en-US" dirty="0"/>
          </a:p>
        </p:txBody>
      </p:sp>
      <p:graphicFrame>
        <p:nvGraphicFramePr>
          <p:cNvPr id="7" name="Content Placeholder 3">
            <a:extLst>
              <a:ext uri="{FF2B5EF4-FFF2-40B4-BE49-F238E27FC236}">
                <a16:creationId xmlns:a16="http://schemas.microsoft.com/office/drawing/2014/main" id="{42A41BB2-D05A-4833-8147-32C4FE550DC1}"/>
              </a:ext>
            </a:extLst>
          </p:cNvPr>
          <p:cNvGraphicFramePr>
            <a:graphicFrameLocks/>
          </p:cNvGraphicFramePr>
          <p:nvPr>
            <p:extLst>
              <p:ext uri="{D42A27DB-BD31-4B8C-83A1-F6EECF244321}">
                <p14:modId xmlns:p14="http://schemas.microsoft.com/office/powerpoint/2010/main" val="3747281820"/>
              </p:ext>
            </p:extLst>
          </p:nvPr>
        </p:nvGraphicFramePr>
        <p:xfrm>
          <a:off x="457200" y="1691640"/>
          <a:ext cx="4283076" cy="2225040"/>
        </p:xfrm>
        <a:graphic>
          <a:graphicData uri="http://schemas.openxmlformats.org/drawingml/2006/table">
            <a:tbl>
              <a:tblPr firstRow="1" bandRow="1">
                <a:tableStyleId>{5C22544A-7EE6-4342-B048-85BDC9FD1C3A}</a:tableStyleId>
              </a:tblPr>
              <a:tblGrid>
                <a:gridCol w="2141538">
                  <a:extLst>
                    <a:ext uri="{9D8B030D-6E8A-4147-A177-3AD203B41FA5}">
                      <a16:colId xmlns:a16="http://schemas.microsoft.com/office/drawing/2014/main" val="20000"/>
                    </a:ext>
                  </a:extLst>
                </a:gridCol>
                <a:gridCol w="2141538">
                  <a:extLst>
                    <a:ext uri="{9D8B030D-6E8A-4147-A177-3AD203B41FA5}">
                      <a16:colId xmlns:a16="http://schemas.microsoft.com/office/drawing/2014/main" val="20001"/>
                    </a:ext>
                  </a:extLst>
                </a:gridCol>
              </a:tblGrid>
              <a:tr h="370840">
                <a:tc gridSpan="2">
                  <a:txBody>
                    <a:bodyPr/>
                    <a:lstStyle/>
                    <a:p>
                      <a:pPr algn="ctr"/>
                      <a:r>
                        <a:rPr lang="en-US" dirty="0"/>
                        <a:t>Deduct Immediately</a:t>
                      </a:r>
                    </a:p>
                  </a:txBody>
                  <a:tcPr/>
                </a:tc>
                <a:tc hMerge="1">
                  <a:txBody>
                    <a:bodyPr/>
                    <a:lstStyle/>
                    <a:p>
                      <a:pPr algn="ctr"/>
                      <a:endParaRPr lang="en-US" dirty="0"/>
                    </a:p>
                  </a:txBody>
                  <a:tcPr/>
                </a:tc>
                <a:extLst>
                  <a:ext uri="{0D108BD9-81ED-4DB2-BD59-A6C34878D82A}">
                    <a16:rowId xmlns:a16="http://schemas.microsoft.com/office/drawing/2014/main" val="10000"/>
                  </a:ext>
                </a:extLst>
              </a:tr>
              <a:tr h="370840">
                <a:tc>
                  <a:txBody>
                    <a:bodyPr/>
                    <a:lstStyle/>
                    <a:p>
                      <a:r>
                        <a:rPr lang="en-US" dirty="0"/>
                        <a:t>Year</a:t>
                      </a:r>
                    </a:p>
                  </a:txBody>
                  <a:tcPr/>
                </a:tc>
                <a:tc>
                  <a:txBody>
                    <a:bodyPr/>
                    <a:lstStyle/>
                    <a:p>
                      <a:pPr algn="r"/>
                      <a:r>
                        <a:rPr lang="en-US" dirty="0"/>
                        <a:t>1</a:t>
                      </a:r>
                    </a:p>
                  </a:txBody>
                  <a:tcPr/>
                </a:tc>
                <a:extLst>
                  <a:ext uri="{0D108BD9-81ED-4DB2-BD59-A6C34878D82A}">
                    <a16:rowId xmlns:a16="http://schemas.microsoft.com/office/drawing/2014/main" val="10001"/>
                  </a:ext>
                </a:extLst>
              </a:tr>
              <a:tr h="370840">
                <a:tc>
                  <a:txBody>
                    <a:bodyPr/>
                    <a:lstStyle/>
                    <a:p>
                      <a:r>
                        <a:rPr lang="en-US" dirty="0"/>
                        <a:t>Outflow</a:t>
                      </a:r>
                    </a:p>
                  </a:txBody>
                  <a:tcPr/>
                </a:tc>
                <a:tc>
                  <a:txBody>
                    <a:bodyPr/>
                    <a:lstStyle/>
                    <a:p>
                      <a:pPr algn="r"/>
                      <a:r>
                        <a:rPr lang="en-US" dirty="0"/>
                        <a:t>($100)</a:t>
                      </a:r>
                    </a:p>
                  </a:txBody>
                  <a:tcPr/>
                </a:tc>
                <a:extLst>
                  <a:ext uri="{0D108BD9-81ED-4DB2-BD59-A6C34878D82A}">
                    <a16:rowId xmlns:a16="http://schemas.microsoft.com/office/drawing/2014/main" val="10002"/>
                  </a:ext>
                </a:extLst>
              </a:tr>
              <a:tr h="370840">
                <a:tc>
                  <a:txBody>
                    <a:bodyPr/>
                    <a:lstStyle/>
                    <a:p>
                      <a:r>
                        <a:rPr lang="en-US" dirty="0"/>
                        <a:t>Deduction</a:t>
                      </a:r>
                    </a:p>
                  </a:txBody>
                  <a:tcPr/>
                </a:tc>
                <a:tc>
                  <a:txBody>
                    <a:bodyPr/>
                    <a:lstStyle/>
                    <a:p>
                      <a:pPr algn="r"/>
                      <a:r>
                        <a:rPr lang="en-US" dirty="0"/>
                        <a:t>($100)</a:t>
                      </a:r>
                    </a:p>
                  </a:txBody>
                  <a:tcPr/>
                </a:tc>
                <a:extLst>
                  <a:ext uri="{0D108BD9-81ED-4DB2-BD59-A6C34878D82A}">
                    <a16:rowId xmlns:a16="http://schemas.microsoft.com/office/drawing/2014/main" val="10003"/>
                  </a:ext>
                </a:extLst>
              </a:tr>
              <a:tr h="370840">
                <a:tc>
                  <a:txBody>
                    <a:bodyPr/>
                    <a:lstStyle/>
                    <a:p>
                      <a:r>
                        <a:rPr lang="en-US" dirty="0"/>
                        <a:t>Tax Rate</a:t>
                      </a:r>
                    </a:p>
                  </a:txBody>
                  <a:tcPr/>
                </a:tc>
                <a:tc>
                  <a:txBody>
                    <a:bodyPr/>
                    <a:lstStyle/>
                    <a:p>
                      <a:pPr algn="r"/>
                      <a:r>
                        <a:rPr lang="en-US" dirty="0"/>
                        <a:t>30%</a:t>
                      </a:r>
                    </a:p>
                  </a:txBody>
                  <a:tcPr/>
                </a:tc>
                <a:extLst>
                  <a:ext uri="{0D108BD9-81ED-4DB2-BD59-A6C34878D82A}">
                    <a16:rowId xmlns:a16="http://schemas.microsoft.com/office/drawing/2014/main" val="10004"/>
                  </a:ext>
                </a:extLst>
              </a:tr>
              <a:tr h="370840">
                <a:tc>
                  <a:txBody>
                    <a:bodyPr/>
                    <a:lstStyle/>
                    <a:p>
                      <a:r>
                        <a:rPr lang="en-US" dirty="0"/>
                        <a:t>Tax Savings</a:t>
                      </a:r>
                    </a:p>
                  </a:txBody>
                  <a:tcPr/>
                </a:tc>
                <a:tc>
                  <a:txBody>
                    <a:bodyPr/>
                    <a:lstStyle/>
                    <a:p>
                      <a:pPr algn="r"/>
                      <a:r>
                        <a:rPr lang="en-US" dirty="0"/>
                        <a:t>30</a:t>
                      </a:r>
                    </a:p>
                  </a:txBody>
                  <a:tcPr/>
                </a:tc>
                <a:extLst>
                  <a:ext uri="{0D108BD9-81ED-4DB2-BD59-A6C34878D82A}">
                    <a16:rowId xmlns:a16="http://schemas.microsoft.com/office/drawing/2014/main" val="10005"/>
                  </a:ext>
                </a:extLst>
              </a:tr>
            </a:tbl>
          </a:graphicData>
        </a:graphic>
      </p:graphicFrame>
      <p:graphicFrame>
        <p:nvGraphicFramePr>
          <p:cNvPr id="8" name="Table 7">
            <a:extLst>
              <a:ext uri="{FF2B5EF4-FFF2-40B4-BE49-F238E27FC236}">
                <a16:creationId xmlns:a16="http://schemas.microsoft.com/office/drawing/2014/main" id="{ACAC040B-4A48-41A3-B33C-69D3C50F3F36}"/>
              </a:ext>
            </a:extLst>
          </p:cNvPr>
          <p:cNvGraphicFramePr>
            <a:graphicFrameLocks noGrp="1"/>
          </p:cNvGraphicFramePr>
          <p:nvPr>
            <p:extLst>
              <p:ext uri="{D42A27DB-BD31-4B8C-83A1-F6EECF244321}">
                <p14:modId xmlns:p14="http://schemas.microsoft.com/office/powerpoint/2010/main" val="2917410601"/>
              </p:ext>
            </p:extLst>
          </p:nvPr>
        </p:nvGraphicFramePr>
        <p:xfrm>
          <a:off x="5105400" y="1717040"/>
          <a:ext cx="6604000" cy="2595880"/>
        </p:xfrm>
        <a:graphic>
          <a:graphicData uri="http://schemas.openxmlformats.org/drawingml/2006/table">
            <a:tbl>
              <a:tblPr firstRow="1" bandRow="1">
                <a:tableStyleId>{5C22544A-7EE6-4342-B048-85BDC9FD1C3A}</a:tableStyleId>
              </a:tblPr>
              <a:tblGrid>
                <a:gridCol w="1320800">
                  <a:extLst>
                    <a:ext uri="{9D8B030D-6E8A-4147-A177-3AD203B41FA5}">
                      <a16:colId xmlns:a16="http://schemas.microsoft.com/office/drawing/2014/main" val="20000"/>
                    </a:ext>
                  </a:extLst>
                </a:gridCol>
                <a:gridCol w="1320800">
                  <a:extLst>
                    <a:ext uri="{9D8B030D-6E8A-4147-A177-3AD203B41FA5}">
                      <a16:colId xmlns:a16="http://schemas.microsoft.com/office/drawing/2014/main" val="20001"/>
                    </a:ext>
                  </a:extLst>
                </a:gridCol>
                <a:gridCol w="1320800">
                  <a:extLst>
                    <a:ext uri="{9D8B030D-6E8A-4147-A177-3AD203B41FA5}">
                      <a16:colId xmlns:a16="http://schemas.microsoft.com/office/drawing/2014/main" val="20002"/>
                    </a:ext>
                  </a:extLst>
                </a:gridCol>
                <a:gridCol w="1320800">
                  <a:extLst>
                    <a:ext uri="{9D8B030D-6E8A-4147-A177-3AD203B41FA5}">
                      <a16:colId xmlns:a16="http://schemas.microsoft.com/office/drawing/2014/main" val="20003"/>
                    </a:ext>
                  </a:extLst>
                </a:gridCol>
                <a:gridCol w="1320800">
                  <a:extLst>
                    <a:ext uri="{9D8B030D-6E8A-4147-A177-3AD203B41FA5}">
                      <a16:colId xmlns:a16="http://schemas.microsoft.com/office/drawing/2014/main" val="20004"/>
                    </a:ext>
                  </a:extLst>
                </a:gridCol>
              </a:tblGrid>
              <a:tr h="370840">
                <a:tc gridSpan="5">
                  <a:txBody>
                    <a:bodyPr/>
                    <a:lstStyle/>
                    <a:p>
                      <a:pPr algn="ctr"/>
                      <a:r>
                        <a:rPr lang="en-US" dirty="0"/>
                        <a:t>Capitalize and deduct ratably</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dirty="0"/>
                        <a:t>Year</a:t>
                      </a:r>
                    </a:p>
                  </a:txBody>
                  <a:tcPr/>
                </a:tc>
                <a:tc>
                  <a:txBody>
                    <a:bodyPr/>
                    <a:lstStyle/>
                    <a:p>
                      <a:pPr algn="ctr"/>
                      <a:r>
                        <a:rPr lang="en-US" dirty="0"/>
                        <a:t>1</a:t>
                      </a:r>
                    </a:p>
                  </a:txBody>
                  <a:tcPr/>
                </a:tc>
                <a:tc>
                  <a:txBody>
                    <a:bodyPr/>
                    <a:lstStyle/>
                    <a:p>
                      <a:pPr algn="ctr"/>
                      <a:r>
                        <a:rPr lang="en-US" dirty="0"/>
                        <a:t>2</a:t>
                      </a:r>
                    </a:p>
                  </a:txBody>
                  <a:tcPr/>
                </a:tc>
                <a:tc>
                  <a:txBody>
                    <a:bodyPr/>
                    <a:lstStyle/>
                    <a:p>
                      <a:pPr algn="ctr"/>
                      <a:r>
                        <a:rPr lang="en-US" dirty="0"/>
                        <a:t>3</a:t>
                      </a:r>
                    </a:p>
                  </a:txBody>
                  <a:tcPr/>
                </a:tc>
                <a:tc>
                  <a:txBody>
                    <a:bodyPr/>
                    <a:lstStyle/>
                    <a:p>
                      <a:pPr algn="ctr"/>
                      <a:r>
                        <a:rPr lang="en-US" dirty="0"/>
                        <a:t>Total</a:t>
                      </a:r>
                    </a:p>
                  </a:txBody>
                  <a:tcPr/>
                </a:tc>
                <a:extLst>
                  <a:ext uri="{0D108BD9-81ED-4DB2-BD59-A6C34878D82A}">
                    <a16:rowId xmlns:a16="http://schemas.microsoft.com/office/drawing/2014/main" val="10001"/>
                  </a:ext>
                </a:extLst>
              </a:tr>
              <a:tr h="370840">
                <a:tc>
                  <a:txBody>
                    <a:bodyPr/>
                    <a:lstStyle/>
                    <a:p>
                      <a:r>
                        <a:rPr lang="en-US" dirty="0"/>
                        <a:t>Outflow</a:t>
                      </a:r>
                    </a:p>
                  </a:txBody>
                  <a:tcPr/>
                </a:tc>
                <a:tc>
                  <a:txBody>
                    <a:bodyPr/>
                    <a:lstStyle/>
                    <a:p>
                      <a:pPr algn="r"/>
                      <a:r>
                        <a:rPr lang="en-US" dirty="0"/>
                        <a:t>($100)</a:t>
                      </a:r>
                    </a:p>
                  </a:txBody>
                  <a:tcPr/>
                </a:tc>
                <a:tc>
                  <a:txBody>
                    <a:bodyPr/>
                    <a:lstStyle/>
                    <a:p>
                      <a:pPr algn="r"/>
                      <a:r>
                        <a:rPr lang="en-US" dirty="0"/>
                        <a:t>0</a:t>
                      </a:r>
                    </a:p>
                  </a:txBody>
                  <a:tcPr/>
                </a:tc>
                <a:tc>
                  <a:txBody>
                    <a:bodyPr/>
                    <a:lstStyle/>
                    <a:p>
                      <a:pPr algn="r"/>
                      <a:r>
                        <a:rPr lang="en-US" dirty="0"/>
                        <a:t>0</a:t>
                      </a:r>
                    </a:p>
                  </a:txBody>
                  <a:tcPr/>
                </a:tc>
                <a:tc>
                  <a:txBody>
                    <a:bodyPr/>
                    <a:lstStyle/>
                    <a:p>
                      <a:pPr algn="r"/>
                      <a:r>
                        <a:rPr lang="en-US" dirty="0"/>
                        <a:t>($100)</a:t>
                      </a:r>
                    </a:p>
                  </a:txBody>
                  <a:tcPr/>
                </a:tc>
                <a:extLst>
                  <a:ext uri="{0D108BD9-81ED-4DB2-BD59-A6C34878D82A}">
                    <a16:rowId xmlns:a16="http://schemas.microsoft.com/office/drawing/2014/main" val="10002"/>
                  </a:ext>
                </a:extLst>
              </a:tr>
              <a:tr h="370840">
                <a:tc>
                  <a:txBody>
                    <a:bodyPr/>
                    <a:lstStyle/>
                    <a:p>
                      <a:r>
                        <a:rPr lang="en-US" dirty="0"/>
                        <a:t>Deduction</a:t>
                      </a:r>
                    </a:p>
                  </a:txBody>
                  <a:tcPr/>
                </a:tc>
                <a:tc>
                  <a:txBody>
                    <a:bodyPr/>
                    <a:lstStyle/>
                    <a:p>
                      <a:pPr algn="r"/>
                      <a:r>
                        <a:rPr lang="en-US" dirty="0"/>
                        <a:t>($33)</a:t>
                      </a:r>
                    </a:p>
                  </a:txBody>
                  <a:tcPr/>
                </a:tc>
                <a:tc>
                  <a:txBody>
                    <a:bodyPr/>
                    <a:lstStyle/>
                    <a:p>
                      <a:pPr algn="r"/>
                      <a:r>
                        <a:rPr lang="en-US" dirty="0"/>
                        <a:t>($33)</a:t>
                      </a:r>
                    </a:p>
                  </a:txBody>
                  <a:tcPr/>
                </a:tc>
                <a:tc>
                  <a:txBody>
                    <a:bodyPr/>
                    <a:lstStyle/>
                    <a:p>
                      <a:pPr algn="r"/>
                      <a:r>
                        <a:rPr lang="en-US" dirty="0"/>
                        <a:t>($34)</a:t>
                      </a:r>
                    </a:p>
                  </a:txBody>
                  <a:tcPr/>
                </a:tc>
                <a:tc>
                  <a:txBody>
                    <a:bodyPr/>
                    <a:lstStyle/>
                    <a:p>
                      <a:pPr algn="r"/>
                      <a:r>
                        <a:rPr lang="en-US" dirty="0"/>
                        <a:t>($100)</a:t>
                      </a:r>
                    </a:p>
                  </a:txBody>
                  <a:tcPr/>
                </a:tc>
                <a:extLst>
                  <a:ext uri="{0D108BD9-81ED-4DB2-BD59-A6C34878D82A}">
                    <a16:rowId xmlns:a16="http://schemas.microsoft.com/office/drawing/2014/main" val="10003"/>
                  </a:ext>
                </a:extLst>
              </a:tr>
              <a:tr h="370840">
                <a:tc>
                  <a:txBody>
                    <a:bodyPr/>
                    <a:lstStyle/>
                    <a:p>
                      <a:r>
                        <a:rPr lang="en-US" dirty="0"/>
                        <a:t>Tax Rate</a:t>
                      </a:r>
                    </a:p>
                  </a:txBody>
                  <a:tcPr/>
                </a:tc>
                <a:tc>
                  <a:txBody>
                    <a:bodyPr/>
                    <a:lstStyle/>
                    <a:p>
                      <a:pPr algn="r"/>
                      <a:r>
                        <a:rPr lang="en-US" dirty="0"/>
                        <a:t>30%</a:t>
                      </a:r>
                    </a:p>
                  </a:txBody>
                  <a:tcPr/>
                </a:tc>
                <a:tc>
                  <a:txBody>
                    <a:bodyPr/>
                    <a:lstStyle/>
                    <a:p>
                      <a:pPr algn="r"/>
                      <a:r>
                        <a:rPr lang="en-US" dirty="0"/>
                        <a:t>30%</a:t>
                      </a:r>
                    </a:p>
                  </a:txBody>
                  <a:tcPr/>
                </a:tc>
                <a:tc>
                  <a:txBody>
                    <a:bodyPr/>
                    <a:lstStyle/>
                    <a:p>
                      <a:pPr algn="r"/>
                      <a:r>
                        <a:rPr lang="en-US" dirty="0"/>
                        <a:t>30%</a:t>
                      </a:r>
                    </a:p>
                  </a:txBody>
                  <a:tcPr/>
                </a:tc>
                <a:tc>
                  <a:txBody>
                    <a:bodyPr/>
                    <a:lstStyle/>
                    <a:p>
                      <a:pPr algn="r"/>
                      <a:endParaRPr lang="en-US" dirty="0"/>
                    </a:p>
                  </a:txBody>
                  <a:tcPr/>
                </a:tc>
                <a:extLst>
                  <a:ext uri="{0D108BD9-81ED-4DB2-BD59-A6C34878D82A}">
                    <a16:rowId xmlns:a16="http://schemas.microsoft.com/office/drawing/2014/main" val="10004"/>
                  </a:ext>
                </a:extLst>
              </a:tr>
              <a:tr h="370840">
                <a:tc>
                  <a:txBody>
                    <a:bodyPr/>
                    <a:lstStyle/>
                    <a:p>
                      <a:r>
                        <a:rPr lang="en-US" dirty="0"/>
                        <a:t>Tax savings</a:t>
                      </a:r>
                    </a:p>
                  </a:txBody>
                  <a:tcPr/>
                </a:tc>
                <a:tc>
                  <a:txBody>
                    <a:bodyPr/>
                    <a:lstStyle/>
                    <a:p>
                      <a:pPr algn="r"/>
                      <a:r>
                        <a:rPr lang="en-US" dirty="0"/>
                        <a:t>10</a:t>
                      </a:r>
                    </a:p>
                  </a:txBody>
                  <a:tcPr/>
                </a:tc>
                <a:tc>
                  <a:txBody>
                    <a:bodyPr/>
                    <a:lstStyle/>
                    <a:p>
                      <a:pPr algn="r"/>
                      <a:r>
                        <a:rPr lang="en-US" dirty="0"/>
                        <a:t>10</a:t>
                      </a:r>
                    </a:p>
                  </a:txBody>
                  <a:tcPr/>
                </a:tc>
                <a:tc>
                  <a:txBody>
                    <a:bodyPr/>
                    <a:lstStyle/>
                    <a:p>
                      <a:pPr algn="r"/>
                      <a:r>
                        <a:rPr lang="en-US" dirty="0"/>
                        <a:t>10</a:t>
                      </a:r>
                    </a:p>
                  </a:txBody>
                  <a:tcPr/>
                </a:tc>
                <a:tc>
                  <a:txBody>
                    <a:bodyPr/>
                    <a:lstStyle/>
                    <a:p>
                      <a:pPr algn="r"/>
                      <a:r>
                        <a:rPr lang="en-US" dirty="0"/>
                        <a:t>30</a:t>
                      </a:r>
                    </a:p>
                  </a:txBody>
                  <a:tcPr/>
                </a:tc>
                <a:extLst>
                  <a:ext uri="{0D108BD9-81ED-4DB2-BD59-A6C34878D82A}">
                    <a16:rowId xmlns:a16="http://schemas.microsoft.com/office/drawing/2014/main" val="10005"/>
                  </a:ext>
                </a:extLst>
              </a:tr>
              <a:tr h="370840">
                <a:tc>
                  <a:txBody>
                    <a:bodyPr/>
                    <a:lstStyle/>
                    <a:p>
                      <a:r>
                        <a:rPr lang="en-US" dirty="0"/>
                        <a:t>PV</a:t>
                      </a:r>
                    </a:p>
                  </a:txBody>
                  <a:tcPr/>
                </a:tc>
                <a:tc>
                  <a:txBody>
                    <a:bodyPr/>
                    <a:lstStyle/>
                    <a:p>
                      <a:pPr algn="r"/>
                      <a:r>
                        <a:rPr lang="en-US" dirty="0"/>
                        <a:t>10</a:t>
                      </a:r>
                    </a:p>
                  </a:txBody>
                  <a:tcPr/>
                </a:tc>
                <a:tc>
                  <a:txBody>
                    <a:bodyPr/>
                    <a:lstStyle/>
                    <a:p>
                      <a:pPr algn="r"/>
                      <a:r>
                        <a:rPr lang="en-US" dirty="0"/>
                        <a:t>9.52</a:t>
                      </a:r>
                    </a:p>
                  </a:txBody>
                  <a:tcPr/>
                </a:tc>
                <a:tc>
                  <a:txBody>
                    <a:bodyPr/>
                    <a:lstStyle/>
                    <a:p>
                      <a:pPr algn="r"/>
                      <a:r>
                        <a:rPr lang="en-US" dirty="0"/>
                        <a:t>9.07</a:t>
                      </a:r>
                    </a:p>
                  </a:txBody>
                  <a:tcPr/>
                </a:tc>
                <a:tc>
                  <a:txBody>
                    <a:bodyPr/>
                    <a:lstStyle/>
                    <a:p>
                      <a:pPr algn="r"/>
                      <a:r>
                        <a:rPr lang="en-US" dirty="0"/>
                        <a:t>$28.59</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95852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ppt_w</p:attrName>
                                        </p:attrNameLst>
                                      </p:cBhvr>
                                      <p:tavLst>
                                        <p:tav tm="0">
                                          <p:val>
                                            <p:fltVal val="0"/>
                                          </p:val>
                                        </p:tav>
                                        <p:tav tm="100000">
                                          <p:val>
                                            <p:strVal val="#ppt_w"/>
                                          </p:val>
                                        </p:tav>
                                      </p:tavLst>
                                    </p:anim>
                                    <p:anim calcmode="lin" valueType="num">
                                      <p:cBhvr>
                                        <p:cTn id="16" dur="1000" fill="hold"/>
                                        <p:tgtEl>
                                          <p:spTgt spid="8"/>
                                        </p:tgtEl>
                                        <p:attrNameLst>
                                          <p:attrName>ppt_h</p:attrName>
                                        </p:attrNameLst>
                                      </p:cBhvr>
                                      <p:tavLst>
                                        <p:tav tm="0">
                                          <p:val>
                                            <p:fltVal val="0"/>
                                          </p:val>
                                        </p:tav>
                                        <p:tav tm="100000">
                                          <p:val>
                                            <p:strVal val="#ppt_h"/>
                                          </p:val>
                                        </p:tav>
                                      </p:tavLst>
                                    </p:anim>
                                    <p:anim calcmode="lin" valueType="num">
                                      <p:cBhvr>
                                        <p:cTn id="17" dur="1000" fill="hold"/>
                                        <p:tgtEl>
                                          <p:spTgt spid="8"/>
                                        </p:tgtEl>
                                        <p:attrNameLst>
                                          <p:attrName>style.rotation</p:attrName>
                                        </p:attrNameLst>
                                      </p:cBhvr>
                                      <p:tavLst>
                                        <p:tav tm="0">
                                          <p:val>
                                            <p:fltVal val="90"/>
                                          </p:val>
                                        </p:tav>
                                        <p:tav tm="100000">
                                          <p:val>
                                            <p:fltVal val="0"/>
                                          </p:val>
                                        </p:tav>
                                      </p:tavLst>
                                    </p:anim>
                                    <p:animEffect transition="in" filter="fade">
                                      <p:cBhvr>
                                        <p:cTn id="18" dur="1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E53E3-F339-443D-9995-4A9A73635301}"/>
              </a:ext>
            </a:extLst>
          </p:cNvPr>
          <p:cNvSpPr>
            <a:spLocks noGrp="1"/>
          </p:cNvSpPr>
          <p:nvPr>
            <p:ph type="title"/>
          </p:nvPr>
        </p:nvSpPr>
        <p:spPr/>
        <p:txBody>
          <a:bodyPr/>
          <a:lstStyle/>
          <a:p>
            <a:r>
              <a:rPr lang="en-US" dirty="0"/>
              <a:t>Capitalize v Deduct</a:t>
            </a:r>
          </a:p>
        </p:txBody>
      </p:sp>
      <p:sp>
        <p:nvSpPr>
          <p:cNvPr id="3" name="Content Placeholder 2">
            <a:extLst>
              <a:ext uri="{FF2B5EF4-FFF2-40B4-BE49-F238E27FC236}">
                <a16:creationId xmlns:a16="http://schemas.microsoft.com/office/drawing/2014/main" id="{81387D3C-7AD1-46F6-BE84-AB372D88F019}"/>
              </a:ext>
            </a:extLst>
          </p:cNvPr>
          <p:cNvSpPr>
            <a:spLocks noGrp="1"/>
          </p:cNvSpPr>
          <p:nvPr>
            <p:ph idx="1"/>
          </p:nvPr>
        </p:nvSpPr>
        <p:spPr>
          <a:xfrm>
            <a:off x="426720" y="1417639"/>
            <a:ext cx="11155680" cy="4106470"/>
          </a:xfrm>
        </p:spPr>
        <p:txBody>
          <a:bodyPr/>
          <a:lstStyle/>
          <a:p>
            <a:pPr lvl="1"/>
            <a:r>
              <a:rPr lang="en-US" dirty="0"/>
              <a:t>Sec 162 -  In general there shall be allowed as a deduction all the ordinary and necessary expenses paid or incurred during the taxable year in carrying on any trade or business…</a:t>
            </a:r>
          </a:p>
          <a:p>
            <a:pPr lvl="1"/>
            <a:r>
              <a:rPr lang="en-US" dirty="0"/>
              <a:t>Sec 263 - No deduction shall be allowed for any amount paid out for new buildings or for permanent improvements or betterments made to increase the value of any property or estate.</a:t>
            </a:r>
          </a:p>
          <a:p>
            <a:pPr lvl="2"/>
            <a:r>
              <a:rPr lang="en-US" dirty="0"/>
              <a:t>The are a series of regulations under Sec 162 and 263 that help define the dividing line between these two choices</a:t>
            </a:r>
          </a:p>
          <a:p>
            <a:pPr lvl="2"/>
            <a:r>
              <a:rPr lang="en-US" dirty="0"/>
              <a:t>Those are beyond the scope of this course (optional reading posted in Blackboard)</a:t>
            </a:r>
          </a:p>
        </p:txBody>
      </p:sp>
      <p:sp>
        <p:nvSpPr>
          <p:cNvPr id="4" name="Date Placeholder 3">
            <a:extLst>
              <a:ext uri="{FF2B5EF4-FFF2-40B4-BE49-F238E27FC236}">
                <a16:creationId xmlns:a16="http://schemas.microsoft.com/office/drawing/2014/main" id="{82928F46-FBAF-4AED-BFD2-65A23125C352}"/>
              </a:ext>
            </a:extLst>
          </p:cNvPr>
          <p:cNvSpPr>
            <a:spLocks noGrp="1"/>
          </p:cNvSpPr>
          <p:nvPr>
            <p:ph type="dt" sz="half" idx="10"/>
          </p:nvPr>
        </p:nvSpPr>
        <p:spPr/>
        <p:txBody>
          <a:bodyPr/>
          <a:lstStyle/>
          <a:p>
            <a:r>
              <a:rPr lang="en-US"/>
              <a:t>Module 3</a:t>
            </a:r>
            <a:endParaRPr lang="en-US" dirty="0"/>
          </a:p>
        </p:txBody>
      </p:sp>
      <p:sp>
        <p:nvSpPr>
          <p:cNvPr id="5" name="Slide Number Placeholder 4">
            <a:extLst>
              <a:ext uri="{FF2B5EF4-FFF2-40B4-BE49-F238E27FC236}">
                <a16:creationId xmlns:a16="http://schemas.microsoft.com/office/drawing/2014/main" id="{23F8AA60-80E6-4E59-869E-98F4600C3C40}"/>
              </a:ext>
            </a:extLst>
          </p:cNvPr>
          <p:cNvSpPr>
            <a:spLocks noGrp="1"/>
          </p:cNvSpPr>
          <p:nvPr>
            <p:ph type="sldNum" sz="quarter" idx="12"/>
          </p:nvPr>
        </p:nvSpPr>
        <p:spPr/>
        <p:txBody>
          <a:bodyPr/>
          <a:lstStyle/>
          <a:p>
            <a:fld id="{1E1906E7-A341-F64A-82D4-7221B283D03F}" type="slidenum">
              <a:rPr lang="en-US" smtClean="0"/>
              <a:pPr/>
              <a:t>8</a:t>
            </a:fld>
            <a:endParaRPr lang="en-US" dirty="0"/>
          </a:p>
        </p:txBody>
      </p:sp>
    </p:spTree>
    <p:extLst>
      <p:ext uri="{BB962C8B-B14F-4D97-AF65-F5344CB8AC3E}">
        <p14:creationId xmlns:p14="http://schemas.microsoft.com/office/powerpoint/2010/main" val="817440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3DD71-6924-4695-AD73-4EE8F0A618C3}"/>
              </a:ext>
            </a:extLst>
          </p:cNvPr>
          <p:cNvSpPr>
            <a:spLocks noGrp="1"/>
          </p:cNvSpPr>
          <p:nvPr>
            <p:ph type="title"/>
          </p:nvPr>
        </p:nvSpPr>
        <p:spPr/>
        <p:txBody>
          <a:bodyPr/>
          <a:lstStyle/>
          <a:p>
            <a:r>
              <a:rPr lang="en-US" dirty="0"/>
              <a:t>Capitalize v Deduct</a:t>
            </a:r>
          </a:p>
        </p:txBody>
      </p:sp>
      <p:sp>
        <p:nvSpPr>
          <p:cNvPr id="3" name="Content Placeholder 2">
            <a:extLst>
              <a:ext uri="{FF2B5EF4-FFF2-40B4-BE49-F238E27FC236}">
                <a16:creationId xmlns:a16="http://schemas.microsoft.com/office/drawing/2014/main" id="{96330309-D1D3-4667-89A5-CD2A5173F0E8}"/>
              </a:ext>
            </a:extLst>
          </p:cNvPr>
          <p:cNvSpPr>
            <a:spLocks noGrp="1"/>
          </p:cNvSpPr>
          <p:nvPr>
            <p:ph idx="1"/>
          </p:nvPr>
        </p:nvSpPr>
        <p:spPr/>
        <p:txBody>
          <a:bodyPr/>
          <a:lstStyle/>
          <a:p>
            <a:r>
              <a:rPr lang="en-US" dirty="0"/>
              <a:t>Rules for capitalization</a:t>
            </a:r>
          </a:p>
          <a:p>
            <a:pPr lvl="1"/>
            <a:r>
              <a:rPr lang="en-US" dirty="0"/>
              <a:t>Substantially increase the value</a:t>
            </a:r>
          </a:p>
          <a:p>
            <a:pPr lvl="1"/>
            <a:r>
              <a:rPr lang="en-US" dirty="0"/>
              <a:t>Increase the useful life</a:t>
            </a:r>
          </a:p>
          <a:p>
            <a:pPr lvl="1"/>
            <a:r>
              <a:rPr lang="en-US" dirty="0"/>
              <a:t>Adapt to a new or different use</a:t>
            </a:r>
          </a:p>
          <a:p>
            <a:r>
              <a:rPr lang="en-US" dirty="0"/>
              <a:t>Deductible repairs and maintenance</a:t>
            </a:r>
          </a:p>
          <a:p>
            <a:endParaRPr lang="en-US" dirty="0"/>
          </a:p>
        </p:txBody>
      </p:sp>
      <p:sp>
        <p:nvSpPr>
          <p:cNvPr id="4" name="Date Placeholder 3">
            <a:extLst>
              <a:ext uri="{FF2B5EF4-FFF2-40B4-BE49-F238E27FC236}">
                <a16:creationId xmlns:a16="http://schemas.microsoft.com/office/drawing/2014/main" id="{9945DEED-EEC5-4BD5-9CB3-715952021323}"/>
              </a:ext>
            </a:extLst>
          </p:cNvPr>
          <p:cNvSpPr>
            <a:spLocks noGrp="1"/>
          </p:cNvSpPr>
          <p:nvPr>
            <p:ph type="dt" sz="half" idx="10"/>
          </p:nvPr>
        </p:nvSpPr>
        <p:spPr/>
        <p:txBody>
          <a:bodyPr/>
          <a:lstStyle/>
          <a:p>
            <a:r>
              <a:rPr lang="en-US"/>
              <a:t>Module 3</a:t>
            </a:r>
            <a:endParaRPr lang="en-US" dirty="0"/>
          </a:p>
        </p:txBody>
      </p:sp>
      <p:sp>
        <p:nvSpPr>
          <p:cNvPr id="5" name="Slide Number Placeholder 4">
            <a:extLst>
              <a:ext uri="{FF2B5EF4-FFF2-40B4-BE49-F238E27FC236}">
                <a16:creationId xmlns:a16="http://schemas.microsoft.com/office/drawing/2014/main" id="{EDD34E72-1494-498D-856B-0F3502042FCE}"/>
              </a:ext>
            </a:extLst>
          </p:cNvPr>
          <p:cNvSpPr>
            <a:spLocks noGrp="1"/>
          </p:cNvSpPr>
          <p:nvPr>
            <p:ph type="sldNum" sz="quarter" idx="12"/>
          </p:nvPr>
        </p:nvSpPr>
        <p:spPr/>
        <p:txBody>
          <a:bodyPr/>
          <a:lstStyle/>
          <a:p>
            <a:fld id="{1E1906E7-A341-F64A-82D4-7221B283D03F}" type="slidenum">
              <a:rPr lang="en-US" smtClean="0"/>
              <a:pPr/>
              <a:t>9</a:t>
            </a:fld>
            <a:endParaRPr lang="en-US" dirty="0"/>
          </a:p>
        </p:txBody>
      </p:sp>
    </p:spTree>
    <p:extLst>
      <p:ext uri="{BB962C8B-B14F-4D97-AF65-F5344CB8AC3E}">
        <p14:creationId xmlns:p14="http://schemas.microsoft.com/office/powerpoint/2010/main" val="1032677313"/>
      </p:ext>
    </p:extLst>
  </p:cSld>
  <p:clrMapOvr>
    <a:masterClrMapping/>
  </p:clrMapOvr>
</p:sld>
</file>

<file path=ppt/theme/theme1.xml><?xml version="1.0" encoding="utf-8"?>
<a:theme xmlns:a="http://schemas.openxmlformats.org/drawingml/2006/main" name="FCB_templat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FCB_template1.potx</Template>
  <TotalTime>2458</TotalTime>
  <Words>731</Words>
  <Application>Microsoft Office PowerPoint</Application>
  <PresentationFormat>Widescreen</PresentationFormat>
  <Paragraphs>140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Myriad Pro</vt:lpstr>
      <vt:lpstr>FCB_template1</vt:lpstr>
      <vt:lpstr>ACCTG 325 Video T7A</vt:lpstr>
      <vt:lpstr>Module 3 Learning Objectives</vt:lpstr>
      <vt:lpstr>Capitalize v Deduct</vt:lpstr>
      <vt:lpstr>Capitalize v Deduct</vt:lpstr>
      <vt:lpstr>Capitalize v Deduct</vt:lpstr>
      <vt:lpstr>Capitalize v Deduct</vt:lpstr>
      <vt:lpstr>Capitalize v Deduct</vt:lpstr>
      <vt:lpstr>Capitalize v Deduct</vt:lpstr>
      <vt:lpstr>Capitalize v Deduct</vt:lpstr>
      <vt:lpstr>Capitalize v Deduct</vt:lpstr>
      <vt:lpstr>Capitalize v Deduct</vt:lpstr>
      <vt:lpstr>Capitalize v Deduct</vt:lpstr>
      <vt:lpstr>Capitalize v Deduct</vt:lpstr>
    </vt:vector>
  </TitlesOfParts>
  <Company>SDSU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Jiong Lee</dc:creator>
  <cp:lastModifiedBy>Steven Gill</cp:lastModifiedBy>
  <cp:revision>38</cp:revision>
  <dcterms:created xsi:type="dcterms:W3CDTF">2017-02-14T17:27:43Z</dcterms:created>
  <dcterms:modified xsi:type="dcterms:W3CDTF">2018-02-09T18:56:15Z</dcterms:modified>
</cp:coreProperties>
</file>