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3" r:id="rId3"/>
    <p:sldId id="279" r:id="rId4"/>
    <p:sldId id="280" r:id="rId5"/>
    <p:sldId id="281" r:id="rId6"/>
    <p:sldId id="282" r:id="rId7"/>
    <p:sldId id="284" r:id="rId8"/>
    <p:sldId id="286" r:id="rId9"/>
    <p:sldId id="287" r:id="rId10"/>
    <p:sldId id="283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T14A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Filing Status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7AD6-9D7B-437C-9AF4-90A9749A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7EE7F-408E-4124-8697-BB8CD96F6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3606800" cy="3923907"/>
          </a:xfrm>
        </p:spPr>
        <p:txBody>
          <a:bodyPr/>
          <a:lstStyle/>
          <a:p>
            <a:r>
              <a:rPr lang="en-US" dirty="0"/>
              <a:t>Filing status flowchart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39225-F8C6-4374-BFC2-58069061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54180-64FE-482C-B8C9-564FB840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8" name="Picture 4" descr="Image result for filing status flow chart">
            <a:extLst>
              <a:ext uri="{FF2B5EF4-FFF2-40B4-BE49-F238E27FC236}">
                <a16:creationId xmlns:a16="http://schemas.microsoft.com/office/drawing/2014/main" id="{EF621CFF-646D-4B68-9E9F-CABA75FB9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425" y="478310"/>
            <a:ext cx="5331776" cy="598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622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Filing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T14A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571B-74BA-453F-874C-A026C500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3445-252C-4A70-8583-8FB578AC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39" y="944218"/>
            <a:ext cx="11050842" cy="4241960"/>
          </a:xfrm>
        </p:spPr>
        <p:txBody>
          <a:bodyPr/>
          <a:lstStyle/>
          <a:p>
            <a:r>
              <a:rPr lang="en-US" dirty="0"/>
              <a:t>Horizontal equity</a:t>
            </a:r>
          </a:p>
          <a:p>
            <a:pPr lvl="1"/>
            <a:r>
              <a:rPr lang="en-US" dirty="0"/>
              <a:t>Those in the same position should pay the same tax</a:t>
            </a:r>
          </a:p>
          <a:p>
            <a:pPr lvl="2"/>
            <a:r>
              <a:rPr lang="en-US" dirty="0"/>
              <a:t>Does a married couple have the same income and cost structure as two single individuals?</a:t>
            </a:r>
          </a:p>
          <a:p>
            <a:pPr lvl="3"/>
            <a:r>
              <a:rPr lang="en-US" dirty="0"/>
              <a:t>Income could be same (if both work)</a:t>
            </a:r>
          </a:p>
          <a:p>
            <a:pPr lvl="3"/>
            <a:r>
              <a:rPr lang="en-US" dirty="0"/>
              <a:t>Expenses?</a:t>
            </a:r>
          </a:p>
          <a:p>
            <a:pPr lvl="4"/>
            <a:r>
              <a:rPr lang="en-US" dirty="0"/>
              <a:t>Married couple likely to share cost of shelter and related</a:t>
            </a:r>
          </a:p>
          <a:p>
            <a:pPr lvl="4"/>
            <a:r>
              <a:rPr lang="en-US" dirty="0"/>
              <a:t>Single less likely to share cost of shelter</a:t>
            </a:r>
          </a:p>
          <a:p>
            <a:pPr lvl="3"/>
            <a:r>
              <a:rPr lang="en-US" dirty="0"/>
              <a:t>How about someone who’d spouse died during the year – single or married?</a:t>
            </a:r>
          </a:p>
          <a:p>
            <a:pPr lvl="3"/>
            <a:r>
              <a:rPr lang="en-US" dirty="0"/>
              <a:t>What about a single parent?</a:t>
            </a:r>
          </a:p>
          <a:p>
            <a:pPr lvl="1"/>
            <a:r>
              <a:rPr lang="en-US" dirty="0"/>
              <a:t>Filing status is a way of taking into consideration that even if all the incomes are the same, the ability to pay differs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47B6E-C803-47A8-BDC4-740CAC9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C4A2E-31B1-4132-825B-B070D376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2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02855-3EA9-4427-B4D1-A43526618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0A94A-2AC7-4331-BEFC-080209F28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4" y="1103243"/>
            <a:ext cx="11174896" cy="4420865"/>
          </a:xfrm>
        </p:spPr>
        <p:txBody>
          <a:bodyPr/>
          <a:lstStyle/>
          <a:p>
            <a:r>
              <a:rPr lang="en-US" dirty="0"/>
              <a:t>Married</a:t>
            </a:r>
          </a:p>
          <a:p>
            <a:pPr lvl="1"/>
            <a:r>
              <a:rPr lang="en-US" dirty="0"/>
              <a:t>Married filing jointly (treated as if income is pooled and costs are shared)</a:t>
            </a:r>
          </a:p>
          <a:p>
            <a:pPr lvl="1"/>
            <a:r>
              <a:rPr lang="en-US" dirty="0"/>
              <a:t>Married filing separately (treated as if income is separate and costs are cut in half)</a:t>
            </a:r>
          </a:p>
          <a:p>
            <a:pPr lvl="1"/>
            <a:r>
              <a:rPr lang="en-US" dirty="0"/>
              <a:t>Surviving spouse</a:t>
            </a:r>
          </a:p>
          <a:p>
            <a:pPr lvl="2"/>
            <a:r>
              <a:rPr lang="en-US" dirty="0"/>
              <a:t>Spouse dies</a:t>
            </a:r>
          </a:p>
          <a:p>
            <a:pPr lvl="3"/>
            <a:r>
              <a:rPr lang="en-US" dirty="0"/>
              <a:t>In year of death, can MFJ</a:t>
            </a:r>
          </a:p>
          <a:p>
            <a:pPr lvl="3"/>
            <a:r>
              <a:rPr lang="en-US" dirty="0"/>
              <a:t>Up to two years if have a dependent child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7892C-22EB-4491-8E39-9528FB93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31B0C-456C-4226-A365-CA4B507A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9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D377-5528-4955-8E6C-70FCD001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69034-310E-4189-9579-372D49B5F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2087"/>
            <a:ext cx="10972800" cy="4232021"/>
          </a:xfrm>
        </p:spPr>
        <p:txBody>
          <a:bodyPr/>
          <a:lstStyle/>
          <a:p>
            <a:r>
              <a:rPr lang="en-US" dirty="0"/>
              <a:t>Unmarried</a:t>
            </a:r>
          </a:p>
          <a:p>
            <a:pPr lvl="1"/>
            <a:r>
              <a:rPr lang="en-US" dirty="0"/>
              <a:t>Single (just like it sounds)</a:t>
            </a:r>
          </a:p>
          <a:p>
            <a:pPr lvl="1"/>
            <a:r>
              <a:rPr lang="en-US" dirty="0"/>
              <a:t>Head of Household</a:t>
            </a:r>
          </a:p>
          <a:p>
            <a:pPr lvl="2"/>
            <a:r>
              <a:rPr lang="en-US" dirty="0"/>
              <a:t>Single taxpayer with dependent (e.g., child or aged parent)</a:t>
            </a:r>
          </a:p>
          <a:p>
            <a:pPr lvl="2"/>
            <a:r>
              <a:rPr lang="en-US" dirty="0"/>
              <a:t>Provides for decreased tax compared to single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8EB48-784D-42B2-8F22-C41B766D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2625C-E331-4989-AC75-F8787A34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3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01BA-56C6-4F31-8992-A57FBF4B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FE53-A49C-4FA2-AF11-26306E50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133061"/>
            <a:ext cx="11204713" cy="4391047"/>
          </a:xfrm>
        </p:spPr>
        <p:txBody>
          <a:bodyPr/>
          <a:lstStyle/>
          <a:p>
            <a:r>
              <a:rPr lang="en-US" dirty="0"/>
              <a:t>Use different tax rate schedules (Appendix C of textbook)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795DB-8800-4EE4-92F2-1FFAD7F1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848A1-29E4-4F11-91AE-208E25985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96B23E-2A41-474B-90BD-6DBC07A0A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74" y="1591971"/>
            <a:ext cx="5740695" cy="24512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568C0D-A4BD-4E3E-BE95-ECF8BA289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51" y="4004998"/>
            <a:ext cx="5626389" cy="22734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22CE32-9B8B-4B4B-A92D-ECF333528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8156" y="1679182"/>
            <a:ext cx="5493032" cy="24131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60FF9B-DE56-4688-897E-3777EB9F04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8156" y="4157210"/>
            <a:ext cx="5766096" cy="236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2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F260B-894C-4720-94D2-0B5D5D9D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0EB1-B32D-421E-94F8-D3881050E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280161"/>
            <a:ext cx="11043920" cy="4243948"/>
          </a:xfrm>
        </p:spPr>
        <p:txBody>
          <a:bodyPr/>
          <a:lstStyle/>
          <a:p>
            <a:r>
              <a:rPr lang="en-US" dirty="0"/>
              <a:t>Taxpayer A is single and has taxable income of $50,000</a:t>
            </a:r>
          </a:p>
          <a:p>
            <a:r>
              <a:rPr lang="en-US" dirty="0"/>
              <a:t>Taxpayer B is head of household status with $50,000 income</a:t>
            </a:r>
          </a:p>
          <a:p>
            <a:r>
              <a:rPr lang="en-US" dirty="0"/>
              <a:t>Taxpayers C is married filing jointly with $50,000 income</a:t>
            </a:r>
          </a:p>
          <a:p>
            <a:r>
              <a:rPr lang="en-US" dirty="0"/>
              <a:t>Taxpayers D is married filing separately with $50,000 income</a:t>
            </a:r>
          </a:p>
          <a:p>
            <a:pPr lvl="1"/>
            <a:r>
              <a:rPr lang="en-US" dirty="0"/>
              <a:t>A: [($50,000 - $37,950) x 25%] + $5,226.25= $8,238.75</a:t>
            </a:r>
          </a:p>
          <a:p>
            <a:pPr lvl="1"/>
            <a:r>
              <a:rPr lang="en-US" dirty="0"/>
              <a:t>B: [($50,000 - $13,350) x 15%] + $1,335.00 = $6,832.50</a:t>
            </a:r>
          </a:p>
          <a:p>
            <a:pPr lvl="1"/>
            <a:r>
              <a:rPr lang="en-US" dirty="0"/>
              <a:t>C: [($50,000 - $18,650) x 15%] + $1,865.00 = $6,567.50</a:t>
            </a:r>
          </a:p>
          <a:p>
            <a:pPr lvl="1"/>
            <a:r>
              <a:rPr lang="en-US" dirty="0"/>
              <a:t>D: [($50,000 - $37,950) x 25%] + $5,226.25 = $8,238.75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1F3E-BF04-40DE-8D04-B2F0E6B5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060AD-612D-45F1-AAF1-2E7CA5B5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9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3988-25D8-481C-A49C-8FA85D678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 – new tax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B75D3-2C33-43BE-B91C-0DBD333CA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8258A-1A9D-40B2-A4DF-BA32D26D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3046D-081C-4AFE-B026-B70BA1BA5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E245F7-480A-4C03-9666-F30FD64A7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61" y="1333892"/>
            <a:ext cx="4545500" cy="24698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8AD203-1F0F-4730-8285-48BF240C9A99}"/>
              </a:ext>
            </a:extLst>
          </p:cNvPr>
          <p:cNvSpPr txBox="1"/>
          <p:nvPr/>
        </p:nvSpPr>
        <p:spPr>
          <a:xfrm>
            <a:off x="8184295" y="3674337"/>
            <a:ext cx="247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Married filing separately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DB3E83-4E6D-44AB-BDB1-4913A6390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770" y="1333892"/>
            <a:ext cx="4501509" cy="23915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60ED16-5286-4CF3-BA20-8787473AFD0D}"/>
              </a:ext>
            </a:extLst>
          </p:cNvPr>
          <p:cNvSpPr txBox="1"/>
          <p:nvPr/>
        </p:nvSpPr>
        <p:spPr>
          <a:xfrm>
            <a:off x="8296055" y="936546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 of Household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385ACE-AE7B-4AA3-9F06-AEE668373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61" y="3941123"/>
            <a:ext cx="4545500" cy="24327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1C2CA8-7C6B-454D-9DD0-918AD6FBFE24}"/>
              </a:ext>
            </a:extLst>
          </p:cNvPr>
          <p:cNvSpPr txBox="1"/>
          <p:nvPr/>
        </p:nvSpPr>
        <p:spPr>
          <a:xfrm>
            <a:off x="2149255" y="91622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420BCD-0251-48E6-BF3C-0C91924F6F31}"/>
              </a:ext>
            </a:extLst>
          </p:cNvPr>
          <p:cNvSpPr txBox="1"/>
          <p:nvPr/>
        </p:nvSpPr>
        <p:spPr>
          <a:xfrm>
            <a:off x="1625599" y="3669518"/>
            <a:ext cx="193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Married filing joint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D1C338-3EBF-4AB5-978C-02E77B23F1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0871" y="4028236"/>
            <a:ext cx="4579019" cy="243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0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F260B-894C-4720-94D2-0B5D5D9D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0EB1-B32D-421E-94F8-D3881050E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280161"/>
            <a:ext cx="11043920" cy="4243948"/>
          </a:xfrm>
        </p:spPr>
        <p:txBody>
          <a:bodyPr/>
          <a:lstStyle/>
          <a:p>
            <a:r>
              <a:rPr lang="en-US" dirty="0"/>
              <a:t>Taxpayer A is single and has taxable income of $50,000</a:t>
            </a:r>
          </a:p>
          <a:p>
            <a:r>
              <a:rPr lang="en-US" dirty="0"/>
              <a:t>Taxpayer B is head of household status with $50,000 income</a:t>
            </a:r>
          </a:p>
          <a:p>
            <a:r>
              <a:rPr lang="en-US" dirty="0"/>
              <a:t>Taxpayers C is married filing jointly with $50,000 income</a:t>
            </a:r>
          </a:p>
          <a:p>
            <a:r>
              <a:rPr lang="en-US" dirty="0"/>
              <a:t>Taxpayers D is married filing separately with $50,000 income</a:t>
            </a:r>
          </a:p>
          <a:p>
            <a:pPr lvl="1"/>
            <a:r>
              <a:rPr lang="en-US" dirty="0"/>
              <a:t>A: [($50,000 - $38,700) x 22%] + $4,453.50= $6,939.50 ($8,238.75)</a:t>
            </a:r>
          </a:p>
          <a:p>
            <a:pPr lvl="1"/>
            <a:r>
              <a:rPr lang="en-US" dirty="0"/>
              <a:t>B: [($50,000 - $13,600) x 12%] + $1,360.00 = $5,728.00 ($6,832.50)</a:t>
            </a:r>
          </a:p>
          <a:p>
            <a:pPr lvl="1"/>
            <a:r>
              <a:rPr lang="en-US" dirty="0"/>
              <a:t>C: [($50,000 - $19,050) x 12%] + $1,905.00 = $5,619.00 ($6,567.50)</a:t>
            </a:r>
          </a:p>
          <a:p>
            <a:pPr lvl="1"/>
            <a:r>
              <a:rPr lang="en-US" dirty="0"/>
              <a:t>D: [($50,000 - $38,700) x 22%] + $4,453.50 = $6,939.50 ($8,238.75)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1F3E-BF04-40DE-8D04-B2F0E6B5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060AD-612D-45F1-AAF1-2E7CA5B5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1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F260B-894C-4720-94D2-0B5D5D9D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0EB1-B32D-421E-94F8-D3881050E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280161"/>
            <a:ext cx="11043920" cy="4243948"/>
          </a:xfrm>
        </p:spPr>
        <p:txBody>
          <a:bodyPr/>
          <a:lstStyle/>
          <a:p>
            <a:r>
              <a:rPr lang="en-US" dirty="0"/>
              <a:t>Taxpayer A is single and has taxable income of $250,000</a:t>
            </a:r>
          </a:p>
          <a:p>
            <a:r>
              <a:rPr lang="en-US" dirty="0"/>
              <a:t>Taxpayer B is head of household status with $250,000 income</a:t>
            </a:r>
          </a:p>
          <a:p>
            <a:r>
              <a:rPr lang="en-US" dirty="0"/>
              <a:t>Taxpayers C is married filing jointly with $250,000 income</a:t>
            </a:r>
          </a:p>
          <a:p>
            <a:r>
              <a:rPr lang="en-US" dirty="0"/>
              <a:t>Taxpayers D is married filing separately with $250,000 income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1F3E-BF04-40DE-8D04-B2F0E6B5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060AD-612D-45F1-AAF1-2E7CA5B5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E18652-AF5A-4D34-AF3E-843214F80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463199"/>
              </p:ext>
            </p:extLst>
          </p:nvPr>
        </p:nvGraphicFramePr>
        <p:xfrm>
          <a:off x="2885440" y="3955781"/>
          <a:ext cx="502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85">
                  <a:extLst>
                    <a:ext uri="{9D8B030D-6E8A-4147-A177-3AD203B41FA5}">
                      <a16:colId xmlns:a16="http://schemas.microsoft.com/office/drawing/2014/main" val="1099800750"/>
                    </a:ext>
                  </a:extLst>
                </a:gridCol>
                <a:gridCol w="1802095">
                  <a:extLst>
                    <a:ext uri="{9D8B030D-6E8A-4147-A177-3AD203B41FA5}">
                      <a16:colId xmlns:a16="http://schemas.microsoft.com/office/drawing/2014/main" val="955852210"/>
                    </a:ext>
                  </a:extLst>
                </a:gridCol>
                <a:gridCol w="1351280">
                  <a:extLst>
                    <a:ext uri="{9D8B030D-6E8A-4147-A177-3AD203B41FA5}">
                      <a16:colId xmlns:a16="http://schemas.microsoft.com/office/drawing/2014/main" val="2097314335"/>
                    </a:ext>
                  </a:extLst>
                </a:gridCol>
                <a:gridCol w="1412240">
                  <a:extLst>
                    <a:ext uri="{9D8B030D-6E8A-4147-A177-3AD203B41FA5}">
                      <a16:colId xmlns:a16="http://schemas.microsoft.com/office/drawing/2014/main" val="1417301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77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65,899.25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63,189.50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(2,709.75)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204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62,191.50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61,798.00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(393.50)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2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57,717.00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48,579.00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(9,138.00)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22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70,941.50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63,189.50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(7,752.00)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26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758334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3316</TotalTime>
  <Words>573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FCB_template1</vt:lpstr>
      <vt:lpstr>ACCTG 325 Video T14A</vt:lpstr>
      <vt:lpstr>Filing status</vt:lpstr>
      <vt:lpstr>Filing status</vt:lpstr>
      <vt:lpstr>Filing status</vt:lpstr>
      <vt:lpstr>Filing status</vt:lpstr>
      <vt:lpstr>Filing status</vt:lpstr>
      <vt:lpstr>Filing Status – new tax tables</vt:lpstr>
      <vt:lpstr>Filing status</vt:lpstr>
      <vt:lpstr>Filing status</vt:lpstr>
      <vt:lpstr>Filing status</vt:lpstr>
      <vt:lpstr>Filing Status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User</cp:lastModifiedBy>
  <cp:revision>35</cp:revision>
  <dcterms:created xsi:type="dcterms:W3CDTF">2017-02-14T17:27:43Z</dcterms:created>
  <dcterms:modified xsi:type="dcterms:W3CDTF">2018-01-29T00:35:41Z</dcterms:modified>
</cp:coreProperties>
</file>