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16" r:id="rId3"/>
    <p:sldId id="317" r:id="rId4"/>
    <p:sldId id="311" r:id="rId5"/>
    <p:sldId id="312" r:id="rId6"/>
    <p:sldId id="313" r:id="rId7"/>
    <p:sldId id="315" r:id="rId8"/>
    <p:sldId id="314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T14G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Tax Payments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0B20-2BAE-40ED-B898-DE3675B3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79145-6C12-4596-BFCF-C5BEEC02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182757"/>
            <a:ext cx="11164957" cy="4341351"/>
          </a:xfrm>
        </p:spPr>
        <p:txBody>
          <a:bodyPr/>
          <a:lstStyle/>
          <a:p>
            <a:r>
              <a:rPr lang="en-US" dirty="0"/>
              <a:t>4 step process to taxable income (follows Form 1040)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Total income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Adjusted gross income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Standard/Itemized deductions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Qualified Business Income (QBI) deduction</a:t>
            </a:r>
          </a:p>
          <a:p>
            <a:pPr marL="571500" indent="-514350"/>
            <a:r>
              <a:rPr lang="en-US" dirty="0"/>
              <a:t>Prof Gill says add two more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Calculate tax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Apply credits and payments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FF9AF-03B6-4CF6-9071-20CCCD7A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2407D-177C-4D6A-9C34-2CEC1AF8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7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3CE9-EF6A-4622-896F-98CC1101D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A283B-6CB8-476D-AD49-F36394BB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6AD99-6D0F-447D-8A2B-9463D89D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A06E45-441A-47BD-81FA-1909A2249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734" y="397022"/>
            <a:ext cx="9363238" cy="60398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190C1-65E6-466C-9696-C9A595EFA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8336"/>
            <a:ext cx="3182919" cy="4391047"/>
          </a:xfrm>
        </p:spPr>
        <p:txBody>
          <a:bodyPr/>
          <a:lstStyle/>
          <a:p>
            <a:r>
              <a:rPr lang="en-US" dirty="0"/>
              <a:t>Page 2 of 1040</a:t>
            </a:r>
          </a:p>
          <a:p>
            <a:r>
              <a:rPr lang="en-US" dirty="0"/>
              <a:t>Common income items</a:t>
            </a:r>
          </a:p>
          <a:p>
            <a:r>
              <a:rPr lang="en-US" dirty="0"/>
              <a:t>Summary of all else</a:t>
            </a:r>
          </a:p>
          <a:p>
            <a:r>
              <a:rPr lang="en-US" dirty="0"/>
              <a:t>Refund/Payable</a:t>
            </a:r>
          </a:p>
        </p:txBody>
      </p:sp>
    </p:spTree>
    <p:extLst>
      <p:ext uri="{BB962C8B-B14F-4D97-AF65-F5344CB8AC3E}">
        <p14:creationId xmlns:p14="http://schemas.microsoft.com/office/powerpoint/2010/main" val="229753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10B78-691B-4F6A-8568-484E6C0FD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37CC-0AF0-4142-9C78-57577EBC6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2453"/>
            <a:ext cx="11125200" cy="4291656"/>
          </a:xfrm>
        </p:spPr>
        <p:txBody>
          <a:bodyPr/>
          <a:lstStyle/>
          <a:p>
            <a:r>
              <a:rPr lang="en-US" dirty="0"/>
              <a:t>Remember, we have a pay as you go system</a:t>
            </a:r>
          </a:p>
          <a:p>
            <a:pPr lvl="1"/>
            <a:r>
              <a:rPr lang="en-US" dirty="0"/>
              <a:t>Settle up with filing of tax return</a:t>
            </a:r>
          </a:p>
          <a:p>
            <a:pPr lvl="2"/>
            <a:r>
              <a:rPr lang="en-US" dirty="0"/>
              <a:t>If payments &gt; tax = refund</a:t>
            </a:r>
          </a:p>
          <a:p>
            <a:pPr lvl="2"/>
            <a:r>
              <a:rPr lang="en-US" dirty="0"/>
              <a:t>If payments &lt; tax = additional payment (and maybe penalties and interest)</a:t>
            </a:r>
          </a:p>
          <a:p>
            <a:r>
              <a:rPr lang="en-US" dirty="0"/>
              <a:t>For wage earners, tax withholding is typical source of tax payments</a:t>
            </a:r>
          </a:p>
          <a:p>
            <a:r>
              <a:rPr lang="en-US" dirty="0"/>
              <a:t>For other income, estimated tax payments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47A9A-CF68-4FDB-8CF3-F758066B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1E0F7-EC95-43EB-AE5A-B8E524E5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2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F5CC-0A49-4327-8E0C-2A9B7AD2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5DE6-D488-4244-AA98-6E28FF205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Estimated tax payments are due 4/15, 6/15, 9/15, and 1/15 of following year</a:t>
            </a:r>
          </a:p>
          <a:p>
            <a:pPr lvl="1"/>
            <a:r>
              <a:rPr lang="en-US" dirty="0"/>
              <a:t>NOT April 15</a:t>
            </a:r>
          </a:p>
          <a:p>
            <a:r>
              <a:rPr lang="en-US" dirty="0"/>
              <a:t>So what if you do not pay until later?</a:t>
            </a:r>
          </a:p>
          <a:p>
            <a:pPr lvl="1"/>
            <a:r>
              <a:rPr lang="en-US" dirty="0"/>
              <a:t>Penalties and interest, that’s what!</a:t>
            </a:r>
          </a:p>
          <a:p>
            <a:r>
              <a:rPr lang="en-US" dirty="0"/>
              <a:t>Madge’s tax liability was $1,000, her withholding was $999.</a:t>
            </a:r>
          </a:p>
          <a:p>
            <a:pPr lvl="1"/>
            <a:r>
              <a:rPr lang="en-US" dirty="0"/>
              <a:t>Is she subject to penalties and interest?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CC884-E9BC-4C04-AEDE-E0FD5C0F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A3D80-4D67-4EF8-8905-5EE84EDF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2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6834B-C6E2-42C8-A899-75C275D9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CD215-F795-4865-BCD7-DD74F74DD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3" y="1143001"/>
            <a:ext cx="11155017" cy="4381108"/>
          </a:xfrm>
        </p:spPr>
        <p:txBody>
          <a:bodyPr/>
          <a:lstStyle/>
          <a:p>
            <a:r>
              <a:rPr lang="en-US" dirty="0"/>
              <a:t>Need a reasonable rule – have one in place</a:t>
            </a:r>
          </a:p>
          <a:p>
            <a:pPr lvl="1"/>
            <a:r>
              <a:rPr lang="en-US" dirty="0"/>
              <a:t>For those with AGI of $150,000 or less</a:t>
            </a:r>
          </a:p>
          <a:p>
            <a:pPr lvl="2"/>
            <a:r>
              <a:rPr lang="en-US" dirty="0"/>
              <a:t>Must have paid 90% of this year’s tax or</a:t>
            </a:r>
          </a:p>
          <a:p>
            <a:pPr lvl="2"/>
            <a:r>
              <a:rPr lang="en-US" dirty="0"/>
              <a:t>100% of last year’s tax</a:t>
            </a:r>
          </a:p>
          <a:p>
            <a:pPr lvl="1"/>
            <a:r>
              <a:rPr lang="en-US" dirty="0"/>
              <a:t>AGI over $150,000</a:t>
            </a:r>
          </a:p>
          <a:p>
            <a:pPr lvl="2"/>
            <a:r>
              <a:rPr lang="en-US" dirty="0"/>
              <a:t>90% of this year’s tax or</a:t>
            </a:r>
          </a:p>
          <a:p>
            <a:pPr lvl="2"/>
            <a:r>
              <a:rPr lang="en-US" dirty="0"/>
              <a:t>110% of last year’s tax</a:t>
            </a:r>
          </a:p>
          <a:p>
            <a:pPr lvl="3"/>
            <a:r>
              <a:rPr lang="en-US" dirty="0"/>
              <a:t>Those with AGI over $150,000 are considered more sophisticated and capable of better estimating income and liability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4F317-B51D-4649-91BA-E8234D70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F3B17E-5E2C-49F7-B9FE-607AA1A56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2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98" y="1239141"/>
            <a:ext cx="11172202" cy="4284968"/>
          </a:xfrm>
        </p:spPr>
        <p:txBody>
          <a:bodyPr/>
          <a:lstStyle/>
          <a:p>
            <a:r>
              <a:rPr lang="en-US" dirty="0"/>
              <a:t>Alicia’s income tax withholding plus estimated payments totaled $30,000 for 2017.  When she prepared her tax return in April of 2018, her AGI was $145,000 and her tax liability was $32,000.  Her tax liability in 2016 was $30,300.  Is Alicia subject to </a:t>
            </a:r>
            <a:r>
              <a:rPr lang="en-US" dirty="0" err="1"/>
              <a:t>undepayment</a:t>
            </a:r>
            <a:r>
              <a:rPr lang="en-US" dirty="0"/>
              <a:t> penalties?</a:t>
            </a:r>
          </a:p>
          <a:p>
            <a:pPr lvl="1"/>
            <a:r>
              <a:rPr lang="en-US" dirty="0"/>
              <a:t>AGI &lt; $150,000</a:t>
            </a:r>
          </a:p>
          <a:p>
            <a:pPr lvl="2"/>
            <a:r>
              <a:rPr lang="en-US" dirty="0"/>
              <a:t>90% of this years tax $28,800</a:t>
            </a:r>
          </a:p>
          <a:p>
            <a:pPr lvl="2"/>
            <a:r>
              <a:rPr lang="en-US" dirty="0"/>
              <a:t>100% last years tax $30,300</a:t>
            </a:r>
          </a:p>
          <a:p>
            <a:pPr lvl="2"/>
            <a:r>
              <a:rPr lang="en-US" dirty="0"/>
              <a:t>Her payments exceed 90% of this years tax so no penalties.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9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0B55-8C6E-4D93-A7BE-489AD1268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C3590-D684-4651-B6F1-2FA53E9B5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Irrespective of penalties, any tax due must be paid by April 15 (filing deadline) of following year or penalties and interest</a:t>
            </a:r>
          </a:p>
          <a:p>
            <a:pPr lvl="1"/>
            <a:r>
              <a:rPr lang="en-US" dirty="0"/>
              <a:t>April 15 whether or not the taxpayers extends the filing deadline of their return</a:t>
            </a:r>
          </a:p>
          <a:p>
            <a:r>
              <a:rPr lang="en-US" dirty="0"/>
              <a:t>Recall Alicia owes $2,000 on her 2017 tax return.  Although not subject to penalties, Alicia must pay the $2,000 by April 15</a:t>
            </a:r>
            <a:r>
              <a:rPr lang="en-US" baseline="30000" dirty="0"/>
              <a:t>th</a:t>
            </a:r>
            <a:r>
              <a:rPr lang="en-US" dirty="0"/>
              <a:t> to avoid late payment penalties.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6EB8F-B45A-40A1-AECF-E164C0A2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8929B-E737-4D2B-999A-BF518EC9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8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</p:spPr>
        <p:txBody>
          <a:bodyPr/>
          <a:lstStyle/>
          <a:p>
            <a:r>
              <a:rPr lang="en-US" dirty="0"/>
              <a:t>Tax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</a:t>
            </a:r>
            <a:r>
              <a:rPr lang="en-US"/>
              <a:t>Video T14G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2456</TotalTime>
  <Words>438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FCB_template1</vt:lpstr>
      <vt:lpstr>ACCTG 325 Video T14G</vt:lpstr>
      <vt:lpstr>Individual Overview</vt:lpstr>
      <vt:lpstr>Individual Overview</vt:lpstr>
      <vt:lpstr>Tax payments</vt:lpstr>
      <vt:lpstr>Tax payments</vt:lpstr>
      <vt:lpstr>Tax payments</vt:lpstr>
      <vt:lpstr>Tax payments</vt:lpstr>
      <vt:lpstr>Tax payment</vt:lpstr>
      <vt:lpstr>Tax payments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52</cp:revision>
  <dcterms:created xsi:type="dcterms:W3CDTF">2017-02-14T17:27:43Z</dcterms:created>
  <dcterms:modified xsi:type="dcterms:W3CDTF">2019-04-22T02:55:44Z</dcterms:modified>
</cp:coreProperties>
</file>