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85" r:id="rId4"/>
    <p:sldId id="321" r:id="rId5"/>
    <p:sldId id="322" r:id="rId6"/>
    <p:sldId id="323" r:id="rId7"/>
    <p:sldId id="287" r:id="rId8"/>
    <p:sldId id="288" r:id="rId9"/>
    <p:sldId id="324" r:id="rId10"/>
    <p:sldId id="290" r:id="rId11"/>
    <p:sldId id="325" r:id="rId12"/>
    <p:sldId id="326" r:id="rId13"/>
    <p:sldId id="306" r:id="rId14"/>
    <p:sldId id="307" r:id="rId15"/>
    <p:sldId id="317" r:id="rId16"/>
    <p:sldId id="327" r:id="rId17"/>
    <p:sldId id="328" r:id="rId18"/>
    <p:sldId id="329" r:id="rId19"/>
    <p:sldId id="330" r:id="rId20"/>
    <p:sldId id="331" r:id="rId21"/>
    <p:sldId id="340" r:id="rId22"/>
    <p:sldId id="332" r:id="rId23"/>
    <p:sldId id="333" r:id="rId24"/>
    <p:sldId id="334" r:id="rId25"/>
    <p:sldId id="335" r:id="rId26"/>
    <p:sldId id="337" r:id="rId27"/>
    <p:sldId id="336" r:id="rId28"/>
    <p:sldId id="338" r:id="rId29"/>
    <p:sldId id="339" r:id="rId30"/>
    <p:sldId id="311" r:id="rId31"/>
    <p:sldId id="341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203A-FF79-49BA-A632-F48225AEDD5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BC99-A47E-4AD3-8DC4-63408394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3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6238" y="6095853"/>
            <a:ext cx="12034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884" y="6460978"/>
            <a:ext cx="835841" cy="38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5903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58661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95447"/>
            <a:ext cx="12192000" cy="857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 descr="SDSU-FCBA-HZ-3C-RE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6051488"/>
            <a:ext cx="3505472" cy="80651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14400" y="905841"/>
            <a:ext cx="103632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16951"/>
            <a:ext cx="7772400" cy="1470025"/>
          </a:xfrm>
        </p:spPr>
        <p:txBody>
          <a:bodyPr/>
          <a:lstStyle/>
          <a:p>
            <a:r>
              <a:rPr lang="en-US" dirty="0"/>
              <a:t>ACCTG 325</a:t>
            </a:r>
            <a:br>
              <a:rPr lang="en-US" dirty="0"/>
            </a:br>
            <a:r>
              <a:rPr lang="en-US" dirty="0"/>
              <a:t>Video T14B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11100"/>
            <a:ext cx="6400800" cy="1752600"/>
          </a:xfrm>
        </p:spPr>
        <p:txBody>
          <a:bodyPr/>
          <a:lstStyle/>
          <a:p>
            <a:r>
              <a:rPr lang="en-US" dirty="0"/>
              <a:t>Overview of Individual Taxation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9800" y="905841"/>
            <a:ext cx="77724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D626-1EF0-4F1A-9261-B4C4928D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E574-E3C1-498A-94B6-D4CB79ED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Standard deduction or itemized deductions</a:t>
            </a:r>
          </a:p>
          <a:p>
            <a:pPr lvl="1"/>
            <a:r>
              <a:rPr lang="en-US" dirty="0"/>
              <a:t>Quick summary</a:t>
            </a:r>
          </a:p>
          <a:p>
            <a:pPr lvl="2"/>
            <a:r>
              <a:rPr lang="en-US" dirty="0"/>
              <a:t>These are not all deductions</a:t>
            </a:r>
          </a:p>
          <a:p>
            <a:pPr lvl="3"/>
            <a:r>
              <a:rPr lang="en-US" dirty="0"/>
              <a:t>Deductions from business and rental income already reflected in total income</a:t>
            </a:r>
          </a:p>
          <a:p>
            <a:pPr lvl="3"/>
            <a:r>
              <a:rPr lang="en-US" dirty="0"/>
              <a:t>For AGI deductions already reflected in AGI</a:t>
            </a:r>
          </a:p>
          <a:p>
            <a:pPr lvl="2"/>
            <a:r>
              <a:rPr lang="en-US" dirty="0"/>
              <a:t>Deduct larger of standard deduction or itemized deductions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96961-A391-4859-9F08-492D8114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80F28-23C1-4BE1-A2DF-1CD865A8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9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39A7-560A-414F-90FA-E969485E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E15F-1E33-4D76-81A3-460C14E05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QBI deduction</a:t>
            </a:r>
          </a:p>
          <a:p>
            <a:pPr lvl="1"/>
            <a:r>
              <a:rPr lang="en-US" dirty="0"/>
              <a:t>This is a complex deduction that we will deal with in summary form.</a:t>
            </a:r>
          </a:p>
          <a:p>
            <a:pPr lvl="1"/>
            <a:r>
              <a:rPr lang="en-US" dirty="0"/>
              <a:t>The actual rules are quite complex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2653-E33C-4D7C-A217-96C6FBDF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78CB1-405F-4947-83C5-E2449A0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415787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4C05-7718-4149-8512-33337CD4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7949-9C2D-42FC-BE4A-FFBA4D22F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35E9A-615F-473B-8C71-A276955F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8CC6C-2811-4053-9946-F7E2DFDE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D26396-167B-412A-8952-376644A66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00494"/>
              </p:ext>
            </p:extLst>
          </p:nvPr>
        </p:nvGraphicFramePr>
        <p:xfrm>
          <a:off x="1932607" y="2190658"/>
          <a:ext cx="372275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757">
                  <a:extLst>
                    <a:ext uri="{9D8B030D-6E8A-4147-A177-3AD203B41FA5}">
                      <a16:colId xmlns:a16="http://schemas.microsoft.com/office/drawing/2014/main" val="136771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Tax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5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(Gross)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3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Adjustments for AGI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= Adjusted Gross 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123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 Deductions (standard or itemized)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QBI deduction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24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= Taxable 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936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60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9B26-AD6C-4AB8-ACB1-3A08E969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7DC-9770-4C83-950B-899DEDBC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5: Using applicable filing status, compute tax</a:t>
            </a:r>
          </a:p>
          <a:p>
            <a:pPr lvl="1"/>
            <a:r>
              <a:rPr lang="en-US" dirty="0"/>
              <a:t>For income &lt; $100,000, must use tax tables</a:t>
            </a:r>
          </a:p>
          <a:p>
            <a:pPr lvl="1"/>
            <a:r>
              <a:rPr lang="en-US" dirty="0"/>
              <a:t>For income $100,000+, must use tax rate schedules</a:t>
            </a:r>
          </a:p>
          <a:p>
            <a:pPr lvl="2"/>
            <a:r>
              <a:rPr lang="en-US" dirty="0"/>
              <a:t>What we have been using until 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64D25-80AE-4F4F-B22E-B5D87B42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AF15A-5A51-4E99-A3EF-81969510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2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A2B4-7A41-4671-871F-97C1ED1E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022A-DF4A-48EE-9E84-94C4920A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545840" cy="3923907"/>
          </a:xfrm>
        </p:spPr>
        <p:txBody>
          <a:bodyPr/>
          <a:lstStyle/>
          <a:p>
            <a:r>
              <a:rPr lang="en-US" dirty="0"/>
              <a:t>Tax tables – required when taxable income is below $100,000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2C301-280D-43E8-B1A3-948DD5F7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5CE8E-CC1F-4A8D-A999-C7BA783F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279D3-EFA8-4FCD-B452-48C480A6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54" y="1252757"/>
            <a:ext cx="5780526" cy="46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277006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5C14-A63D-40FF-B061-B1EBA1CF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3A6D-5921-4500-9D00-DF6BD87A6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Taxes on Line 11</a:t>
            </a:r>
          </a:p>
          <a:p>
            <a:pPr lvl="1"/>
            <a:r>
              <a:rPr lang="en-US" dirty="0"/>
              <a:t>Form 8814: Including your kids taxes on your return</a:t>
            </a:r>
          </a:p>
          <a:p>
            <a:pPr lvl="1"/>
            <a:r>
              <a:rPr lang="en-US" dirty="0"/>
              <a:t>Form 4972:  Taxes on lump-sum distribution of pension</a:t>
            </a:r>
          </a:p>
          <a:p>
            <a:pPr lvl="1"/>
            <a:r>
              <a:rPr lang="en-US" dirty="0"/>
              <a:t>Schedule 2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C42ED-57E8-466A-88D4-22B59813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C0D07-F1E3-421E-88B0-915CDA1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5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A97E-AFD9-45FA-B727-1DEA6B30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1199-4666-4726-AF5E-6E608D20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up the alternative minimum tax (AMT)</a:t>
            </a:r>
          </a:p>
          <a:p>
            <a:r>
              <a:rPr lang="en-US" dirty="0"/>
              <a:t>Excess advance premiums for health care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4AA9-D031-40D8-8CC9-31FA9E9F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AC6D2-82ED-4F2D-A8DB-6A352BEF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EDA0C-ED81-4009-A844-9A6FCC30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8" y="2952333"/>
            <a:ext cx="10433586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357714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B20-2BAE-40ED-B898-DE3675B3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9145-6C12-4596-BFCF-C5BEEC02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182757"/>
            <a:ext cx="11164957" cy="4341351"/>
          </a:xfrm>
        </p:spPr>
        <p:txBody>
          <a:bodyPr/>
          <a:lstStyle/>
          <a:p>
            <a:r>
              <a:rPr lang="en-US" dirty="0"/>
              <a:t>4 step process to taxable income (follows Form 1040)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Total 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Adjusted gross 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Standard/Itemized deductions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Qualified Business Income (QBI) deduction</a:t>
            </a:r>
          </a:p>
          <a:p>
            <a:pPr marL="571500" indent="-514350"/>
            <a:r>
              <a:rPr lang="en-US" dirty="0"/>
              <a:t>Prof Gill says add two more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Calculate tax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Apply credits and payments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F9AF-03B6-4CF6-9071-20CCCD7A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407D-177C-4D6A-9C34-2CEC1AF8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2A86-39D0-4714-91E6-A4C0BC0F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5C83-FEF4-4EA4-8537-B9236107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tax credit of $2,000 per child</a:t>
            </a:r>
          </a:p>
          <a:p>
            <a:pPr lvl="1"/>
            <a:r>
              <a:rPr lang="en-US" dirty="0"/>
              <a:t>Dependent</a:t>
            </a:r>
          </a:p>
          <a:p>
            <a:pPr lvl="1"/>
            <a:r>
              <a:rPr lang="en-US" dirty="0"/>
              <a:t>Under age 17</a:t>
            </a:r>
          </a:p>
          <a:p>
            <a:r>
              <a:rPr lang="en-US" dirty="0"/>
              <a:t>Other dependent credit of $500</a:t>
            </a:r>
          </a:p>
          <a:p>
            <a:pPr lvl="1"/>
            <a:r>
              <a:rPr lang="en-US" dirty="0"/>
              <a:t>Dependent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9A08-DA89-4A1A-B5D7-606122EA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53E1F-5C2A-4EB4-A25B-075C386B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7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83DB-124A-4F31-9C9A-0EB1F1E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5C4E-E031-4DE7-96EF-8E3D56F8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vs deduction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FD00-C33F-41F6-A5FB-13115A13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FC7A-EBD8-4951-A09E-693AF75C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6393A4-2A99-4B07-A346-03568DCA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96690"/>
              </p:ext>
            </p:extLst>
          </p:nvPr>
        </p:nvGraphicFramePr>
        <p:xfrm>
          <a:off x="1579514" y="2473051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200434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7323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863960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769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Non-refundable Credit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Refundable Credit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6394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Gross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7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(3,000)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6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3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2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(3,000)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(3,000)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5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 after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6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0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82391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3A8E-3A9C-4A38-A87D-E6F3A367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82F5-54F7-4DA0-9477-430D8D5A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FF1E9-580E-4F8F-8922-E0263D4A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1B15D-3708-4D58-9A40-B975CB3C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CD3F1-B79F-4330-9596-3B85B40D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8" y="2487113"/>
            <a:ext cx="10344682" cy="34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9304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F18D-9504-429A-AD3C-69C69CC1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ED74-4311-489C-B306-EE0377F38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2FD4-CBA1-47D9-80D2-957FA135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7845B-572C-4E9C-B83A-48F8C6EA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23979-8D89-439F-8237-C8FBBBE4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8" y="1022226"/>
            <a:ext cx="10331981" cy="48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1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369868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7B91-0FF4-4D95-BF80-A073DF0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51E8-5B3C-41A0-9DFF-20E15E7C8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Taxes withheld (common)</a:t>
            </a:r>
          </a:p>
          <a:p>
            <a:r>
              <a:rPr lang="en-US" dirty="0"/>
              <a:t>Earned income tax credit</a:t>
            </a:r>
          </a:p>
          <a:p>
            <a:r>
              <a:rPr lang="en-US" dirty="0"/>
              <a:t>American Opportunities tax credit (Form 8863)</a:t>
            </a:r>
          </a:p>
          <a:p>
            <a:r>
              <a:rPr lang="en-US" dirty="0"/>
              <a:t>Savers credit (Form 8812)</a:t>
            </a:r>
          </a:p>
          <a:p>
            <a:r>
              <a:rPr lang="en-US" dirty="0"/>
              <a:t>Schedule 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853B-765F-4FF8-A46E-0E9EAC7E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594E1-8108-453E-9B33-81FF70A2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1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9476-4CFC-452F-8200-32244859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2A3A-F9C4-4702-BFE0-6784DC27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628"/>
            <a:ext cx="10972800" cy="39239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B2CF-921B-4D59-8E94-7730B3D9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53749-2E57-4E71-BC24-69328155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3163D-A5F2-475B-A55E-B6C2D53F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2" y="1584934"/>
            <a:ext cx="10331981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5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36443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133061"/>
            <a:ext cx="2584829" cy="4391047"/>
          </a:xfrm>
        </p:spPr>
        <p:txBody>
          <a:bodyPr/>
          <a:lstStyle/>
          <a:p>
            <a:r>
              <a:rPr lang="en-US" dirty="0"/>
              <a:t>Page 1 of 1040</a:t>
            </a:r>
          </a:p>
          <a:p>
            <a:r>
              <a:rPr lang="en-US" dirty="0"/>
              <a:t>Taxpayer info</a:t>
            </a:r>
          </a:p>
          <a:p>
            <a:r>
              <a:rPr lang="en-US" dirty="0"/>
              <a:t>Filing status</a:t>
            </a:r>
          </a:p>
          <a:p>
            <a:r>
              <a:rPr lang="en-US" dirty="0"/>
              <a:t>Dependents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E9CB1-3404-4E76-9C16-61864801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42" y="640586"/>
            <a:ext cx="7976411" cy="55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0B78-691B-4F6A-8568-484E6C0F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37CC-0AF0-4142-9C78-57577EBC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have a pay as you go system</a:t>
            </a:r>
          </a:p>
          <a:p>
            <a:pPr lvl="1"/>
            <a:r>
              <a:rPr lang="en-US" dirty="0"/>
              <a:t>Settle up with filing of tax return</a:t>
            </a:r>
          </a:p>
          <a:p>
            <a:pPr lvl="2"/>
            <a:r>
              <a:rPr lang="en-US" dirty="0"/>
              <a:t>If payments &gt; tax = refund</a:t>
            </a:r>
          </a:p>
          <a:p>
            <a:pPr lvl="2"/>
            <a:r>
              <a:rPr lang="en-US" dirty="0"/>
              <a:t>If payments &lt; tax = additional payment (and maybe penalties and interest)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7A9A-CF68-4FDB-8CF3-F758066B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1E0F7-EC95-43EB-AE5A-B8E524E5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2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4C05-7718-4149-8512-33337CD4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7949-9C2D-42FC-BE4A-FFBA4D22F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35E9A-615F-473B-8C71-A276955F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8CC6C-2811-4053-9946-F7E2DFDE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D26396-167B-412A-8952-376644A66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6092"/>
              </p:ext>
            </p:extLst>
          </p:nvPr>
        </p:nvGraphicFramePr>
        <p:xfrm>
          <a:off x="6466900" y="1116002"/>
          <a:ext cx="372275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757">
                  <a:extLst>
                    <a:ext uri="{9D8B030D-6E8A-4147-A177-3AD203B41FA5}">
                      <a16:colId xmlns:a16="http://schemas.microsoft.com/office/drawing/2014/main" val="136771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Tax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5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(Gross)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3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Adjustments for AGI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0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= Adjusted Gross 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123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 Deductions (standard or itemized)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Char char="-"/>
                      </a:pPr>
                      <a:r>
                        <a:rPr lang="en-US" dirty="0"/>
                        <a:t>QBI deduction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24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= Taxable income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6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Income tax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6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 Other taxes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37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 Non-refundable tax credits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61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= Tax after credits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35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 (Payments + Refundable Credits)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65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Net tax due/refund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5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91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B030-8A02-4AB3-9C13-7EED56A2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DBB7-E19C-40F7-A7D2-813EDE88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Video T14B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9510-7F4C-420F-B543-B55BE55B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ADB05-0C04-40EB-9754-BC4C393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1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229753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0" y="1133061"/>
            <a:ext cx="2584829" cy="4391047"/>
          </a:xfrm>
        </p:spPr>
        <p:txBody>
          <a:bodyPr/>
          <a:lstStyle/>
          <a:p>
            <a:r>
              <a:rPr lang="en-US" dirty="0"/>
              <a:t>Schedule 1 Top Section</a:t>
            </a:r>
          </a:p>
          <a:p>
            <a:r>
              <a:rPr lang="en-US" dirty="0"/>
              <a:t>Other income sources</a:t>
            </a:r>
          </a:p>
          <a:p>
            <a:r>
              <a:rPr lang="en-US" dirty="0"/>
              <a:t>Pulls from other Schedules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43C41-DC73-46FD-8C7D-36675429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39" y="1275350"/>
            <a:ext cx="9563861" cy="43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1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0" y="1133061"/>
            <a:ext cx="2584829" cy="4391047"/>
          </a:xfrm>
        </p:spPr>
        <p:txBody>
          <a:bodyPr/>
          <a:lstStyle/>
          <a:p>
            <a:r>
              <a:rPr lang="en-US" dirty="0"/>
              <a:t>Schedule 1 Bottom Section</a:t>
            </a:r>
          </a:p>
          <a:p>
            <a:r>
              <a:rPr lang="en-US" dirty="0"/>
              <a:t>FOR AGI adjustments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CD411-3BF2-4C48-879B-2ACD10D0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59" y="2076173"/>
            <a:ext cx="9524036" cy="38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118C-539A-4BC9-A78A-3E9C496A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3BB1-879D-4E4C-99BC-697FCB68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003853"/>
            <a:ext cx="11333922" cy="4520256"/>
          </a:xfrm>
        </p:spPr>
        <p:txBody>
          <a:bodyPr/>
          <a:lstStyle/>
          <a:p>
            <a:r>
              <a:rPr lang="en-US" dirty="0"/>
              <a:t>Step 2: Adjusted Gross Income (AGI)</a:t>
            </a:r>
          </a:p>
          <a:p>
            <a:pPr lvl="1"/>
            <a:r>
              <a:rPr lang="en-US" dirty="0"/>
              <a:t>Tax law permits selected “above the line” deductions</a:t>
            </a:r>
          </a:p>
          <a:p>
            <a:pPr lvl="1"/>
            <a:r>
              <a:rPr lang="en-US" dirty="0"/>
              <a:t>Creates a subtotal of distinction</a:t>
            </a:r>
          </a:p>
          <a:p>
            <a:pPr lvl="2"/>
            <a:r>
              <a:rPr lang="en-US" dirty="0"/>
              <a:t>Used as a measuring stick for “fairness” – recall 10% of casualty losses</a:t>
            </a:r>
          </a:p>
          <a:p>
            <a:pPr lvl="3"/>
            <a:r>
              <a:rPr lang="en-US" dirty="0"/>
              <a:t>Need a total so that deductions do not create a circular computation</a:t>
            </a:r>
          </a:p>
          <a:p>
            <a:pPr lvl="1"/>
            <a:r>
              <a:rPr lang="en-US" dirty="0"/>
              <a:t>Example of wrong way</a:t>
            </a:r>
          </a:p>
          <a:p>
            <a:pPr lvl="2"/>
            <a:r>
              <a:rPr lang="en-US" dirty="0"/>
              <a:t>Deduction Y is limited to 10% of taxable income</a:t>
            </a:r>
          </a:p>
          <a:p>
            <a:pPr lvl="2"/>
            <a:r>
              <a:rPr lang="en-US" dirty="0"/>
              <a:t>Total income before deduction Y is $100, deduction Y = $10</a:t>
            </a:r>
          </a:p>
          <a:p>
            <a:pPr lvl="3"/>
            <a:r>
              <a:rPr lang="en-US" dirty="0"/>
              <a:t>Taxable income = $90 thus deduction Y = $9</a:t>
            </a:r>
          </a:p>
          <a:p>
            <a:pPr lvl="3"/>
            <a:r>
              <a:rPr lang="en-US" dirty="0"/>
              <a:t>Taxable income = $91 thus deduction Y = $9.10 </a:t>
            </a:r>
          </a:p>
          <a:p>
            <a:pPr lvl="3"/>
            <a:r>
              <a:rPr lang="en-US" dirty="0"/>
              <a:t>Taxable income = $91.90 thus deduction Y = $9.19,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A564-D8F8-479D-A558-3BCF1E9A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07CF8-5BCE-4EDE-B030-836B32E3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A4C-59A3-4AE3-9DEE-8CEAB46D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B5F1-9905-447C-A223-DB681AE8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5" y="874643"/>
            <a:ext cx="11847444" cy="4649465"/>
          </a:xfrm>
        </p:spPr>
        <p:txBody>
          <a:bodyPr/>
          <a:lstStyle/>
          <a:p>
            <a:r>
              <a:rPr lang="en-US" dirty="0"/>
              <a:t>Some of the adjustments to total income to get to AGI</a:t>
            </a:r>
          </a:p>
          <a:p>
            <a:pPr lvl="1"/>
            <a:r>
              <a:rPr lang="en-US" dirty="0"/>
              <a:t>IRA deductions</a:t>
            </a:r>
          </a:p>
          <a:p>
            <a:pPr lvl="1"/>
            <a:r>
              <a:rPr lang="en-US" dirty="0"/>
              <a:t>Self-employment taxes</a:t>
            </a:r>
          </a:p>
          <a:p>
            <a:pPr lvl="1"/>
            <a:r>
              <a:rPr lang="en-US" dirty="0"/>
              <a:t>Alimony</a:t>
            </a:r>
          </a:p>
          <a:p>
            <a:pPr lvl="1"/>
            <a:r>
              <a:rPr lang="en-US" dirty="0"/>
              <a:t>Student loan interest</a:t>
            </a:r>
          </a:p>
          <a:p>
            <a:r>
              <a:rPr lang="en-US" dirty="0"/>
              <a:t>Underlying presumption is that these deductions should be less sensitive to the amount of income earned by the taxpayer</a:t>
            </a:r>
          </a:p>
          <a:p>
            <a:pPr lvl="1"/>
            <a:r>
              <a:rPr lang="en-US" dirty="0"/>
              <a:t>Above the line deductions (“FOR AGI” deductions)</a:t>
            </a:r>
          </a:p>
          <a:p>
            <a:pPr lvl="1"/>
            <a:r>
              <a:rPr lang="en-US" dirty="0"/>
              <a:t>Definitely NOT the same as itemized deductions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1F6F5-DEDD-4B9A-8E81-1D0F7166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F059C-C2E2-42D4-92B5-0E6B15DF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1016854228"/>
      </p:ext>
    </p:extLst>
  </p:cSld>
  <p:clrMapOvr>
    <a:masterClrMapping/>
  </p:clrMapOvr>
</p:sld>
</file>

<file path=ppt/theme/theme1.xml><?xml version="1.0" encoding="utf-8"?>
<a:theme xmlns:a="http://schemas.openxmlformats.org/drawingml/2006/main" name="FCB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FCB_template1.potx</Template>
  <TotalTime>4958</TotalTime>
  <Words>881</Words>
  <Application>Microsoft Office PowerPoint</Application>
  <PresentationFormat>Widescreen</PresentationFormat>
  <Paragraphs>244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FCB_template1</vt:lpstr>
      <vt:lpstr>ACCTG 325 Video T14B</vt:lpstr>
      <vt:lpstr>Individual Overview</vt:lpstr>
      <vt:lpstr>Individual Overview</vt:lpstr>
      <vt:lpstr>Individual Overview</vt:lpstr>
      <vt:lpstr>Individual Overview</vt:lpstr>
      <vt:lpstr>Individual Overview</vt:lpstr>
      <vt:lpstr>Individual Overview</vt:lpstr>
      <vt:lpstr>Individual Overview</vt:lpstr>
      <vt:lpstr>Individual Overview</vt:lpstr>
      <vt:lpstr>Individual Overview</vt:lpstr>
      <vt:lpstr>PowerPoint Presentation</vt:lpstr>
      <vt:lpstr>Individual Overview</vt:lpstr>
      <vt:lpstr>Individual Overview</vt:lpstr>
      <vt:lpstr>Individual Overview</vt:lpstr>
      <vt:lpstr>Individual Overview</vt:lpstr>
      <vt:lpstr>Individual Overview</vt:lpstr>
      <vt:lpstr>PowerPoint Presentation</vt:lpstr>
      <vt:lpstr>Schedule 2</vt:lpstr>
      <vt:lpstr>Individual Overview</vt:lpstr>
      <vt:lpstr>PowerPoint Presentation</vt:lpstr>
      <vt:lpstr>Tax Credits</vt:lpstr>
      <vt:lpstr>Individual Overview</vt:lpstr>
      <vt:lpstr>PowerPoint Presentation</vt:lpstr>
      <vt:lpstr>Individual Overview</vt:lpstr>
      <vt:lpstr>PowerPoint Presentation</vt:lpstr>
      <vt:lpstr>Individual Overview</vt:lpstr>
      <vt:lpstr>PowerPoint Presentation</vt:lpstr>
      <vt:lpstr>PowerPoint Presentation</vt:lpstr>
      <vt:lpstr>Individual Overview</vt:lpstr>
      <vt:lpstr>Individual Overview</vt:lpstr>
      <vt:lpstr>Individual Overview</vt:lpstr>
      <vt:lpstr>Individual Overview</vt:lpstr>
    </vt:vector>
  </TitlesOfParts>
  <Company>SDSU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Jiong Lee</dc:creator>
  <cp:lastModifiedBy>Steven Gill</cp:lastModifiedBy>
  <cp:revision>57</cp:revision>
  <cp:lastPrinted>2019-04-19T22:54:34Z</cp:lastPrinted>
  <dcterms:created xsi:type="dcterms:W3CDTF">2017-02-14T17:27:43Z</dcterms:created>
  <dcterms:modified xsi:type="dcterms:W3CDTF">2019-04-20T17:18:21Z</dcterms:modified>
</cp:coreProperties>
</file>