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80" r:id="rId3"/>
    <p:sldId id="279" r:id="rId4"/>
    <p:sldId id="281" r:id="rId5"/>
    <p:sldId id="27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D203A-FF79-49BA-A632-F48225AEDD58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9BC99-A47E-4AD3-8DC4-634083944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6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5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1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Intro Line (Blank Conten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1954"/>
            <a:ext cx="12192000" cy="5647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605" tIns="40301" rIns="80605" bIns="40301" rtlCol="0" anchor="ctr"/>
          <a:lstStyle/>
          <a:p>
            <a:pPr algn="ctr"/>
            <a:endParaRPr lang="en-US" sz="1800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911954"/>
            <a:ext cx="12192000" cy="0"/>
          </a:xfrm>
          <a:prstGeom prst="line">
            <a:avLst/>
          </a:prstGeom>
          <a:ln w="9525">
            <a:solidFill>
              <a:srgbClr val="CA00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4719" y="133249"/>
            <a:ext cx="9608978" cy="711470"/>
          </a:xfrm>
          <a:prstGeom prst="rect">
            <a:avLst/>
          </a:prstGeom>
        </p:spPr>
        <p:txBody>
          <a:bodyPr lIns="0" tIns="40301" rIns="80605" bIns="40301" anchor="b" anchorCtr="0"/>
          <a:lstStyle>
            <a:lvl1pPr marL="0" indent="0">
              <a:spcBef>
                <a:spcPts val="265"/>
              </a:spcBef>
              <a:buNone/>
              <a:defRPr sz="2500" b="1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buNone/>
              <a:defRPr sz="2000">
                <a:latin typeface="Myriad Pro" pitchFamily="34" charset="0"/>
              </a:defRPr>
            </a:lvl2pPr>
            <a:lvl3pPr>
              <a:buNone/>
              <a:defRPr sz="2000">
                <a:latin typeface="Myriad Pro" pitchFamily="34" charset="0"/>
              </a:defRPr>
            </a:lvl3pPr>
            <a:lvl4pPr>
              <a:buNone/>
              <a:defRPr sz="2000">
                <a:latin typeface="Myriad Pro" pitchFamily="34" charset="0"/>
              </a:defRPr>
            </a:lvl4pPr>
            <a:lvl5pPr>
              <a:buNone/>
              <a:defRPr sz="2000">
                <a:latin typeface="Myriad Pro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24715" y="1158901"/>
            <a:ext cx="11083637" cy="498763"/>
          </a:xfrm>
          <a:prstGeom prst="rect">
            <a:avLst/>
          </a:prstGeom>
        </p:spPr>
        <p:txBody>
          <a:bodyPr lIns="0" tIns="40301" rIns="80605" bIns="40301"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lang="en-US" sz="2100" b="1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>
              <a:buNone/>
              <a:defRPr sz="1200">
                <a:latin typeface="Myriad Pro" pitchFamily="34" charset="0"/>
              </a:defRPr>
            </a:lvl2pPr>
            <a:lvl3pPr>
              <a:buNone/>
              <a:defRPr sz="1200">
                <a:latin typeface="Myriad Pro" pitchFamily="34" charset="0"/>
              </a:defRPr>
            </a:lvl3pPr>
            <a:lvl4pPr>
              <a:buNone/>
              <a:defRPr sz="1200">
                <a:latin typeface="Myriad Pro" pitchFamily="34" charset="0"/>
              </a:defRPr>
            </a:lvl4pPr>
            <a:lvl5pPr>
              <a:buNone/>
              <a:defRPr sz="1200">
                <a:latin typeface="Myriad Pro" pitchFamily="34" charset="0"/>
              </a:defRPr>
            </a:lvl5pPr>
          </a:lstStyle>
          <a:p>
            <a:pPr marL="0" lvl="0" indent="0" algn="l" defTabSz="898068" rtl="0" eaLnBrk="1" latinLnBrk="0" hangingPunct="1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412" y="163357"/>
            <a:ext cx="968464" cy="672961"/>
          </a:xfrm>
          <a:prstGeom prst="rect">
            <a:avLst/>
          </a:prstGeom>
        </p:spPr>
      </p:pic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50605" y="6404893"/>
            <a:ext cx="431709" cy="365592"/>
          </a:xfrm>
          <a:prstGeom prst="rect">
            <a:avLst/>
          </a:prstGeom>
        </p:spPr>
        <p:txBody>
          <a:bodyPr vert="horz" lIns="0" tIns="40301" rIns="80605" bIns="40301" rtlCol="0" anchor="ctr"/>
          <a:lstStyle>
            <a:lvl1pPr algn="l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EABFC1B6-BF3B-4F93-BBF8-3D312552F5A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543204" y="6467355"/>
            <a:ext cx="1056416" cy="236679"/>
          </a:xfrm>
          <a:prstGeom prst="rect">
            <a:avLst/>
          </a:prstGeom>
          <a:noFill/>
        </p:spPr>
        <p:txBody>
          <a:bodyPr wrap="square" lIns="0" tIns="40301" rIns="80605" bIns="40301" rtlCol="0">
            <a:spAutoFit/>
          </a:bodyPr>
          <a:lstStyle/>
          <a:p>
            <a:pPr>
              <a:tabLst>
                <a:tab pos="813018" algn="l"/>
              </a:tabLst>
            </a:pP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                  </a:t>
            </a:r>
            <a:r>
              <a:rPr lang="en-US" sz="1000" dirty="0">
                <a:solidFill>
                  <a:schemeClr val="tx1"/>
                </a:solidFill>
                <a:latin typeface="+mj-lt"/>
              </a:rPr>
              <a:t>Slide   </a:t>
            </a:r>
            <a:r>
              <a:rPr lang="en-US" sz="1000" b="1" dirty="0">
                <a:solidFill>
                  <a:schemeClr val="tx1"/>
                </a:solidFill>
                <a:latin typeface="Myriad Pro" pitchFamily="34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2768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239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16238" y="6095853"/>
            <a:ext cx="1203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Module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83884" y="6460978"/>
            <a:ext cx="835841" cy="3891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5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37600" y="5903864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1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737600" y="586615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1906E7-A341-F64A-82D4-7221B283D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E1906E7-A341-F64A-82D4-7221B283D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995447"/>
            <a:ext cx="12192000" cy="8579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8" name="Picture 7" descr="SDSU-FCBA-HZ-3C-REV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6051488"/>
            <a:ext cx="3505472" cy="806512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914400" y="905841"/>
            <a:ext cx="103632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4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416951"/>
            <a:ext cx="7772400" cy="1470025"/>
          </a:xfrm>
        </p:spPr>
        <p:txBody>
          <a:bodyPr/>
          <a:lstStyle/>
          <a:p>
            <a:r>
              <a:rPr lang="en-US" dirty="0"/>
              <a:t>ACCTG 325</a:t>
            </a:r>
            <a:br>
              <a:rPr lang="en-US" dirty="0"/>
            </a:br>
            <a:r>
              <a:rPr lang="en-US" dirty="0"/>
              <a:t>Video T6D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111100"/>
            <a:ext cx="6400800" cy="1752600"/>
          </a:xfrm>
        </p:spPr>
        <p:txBody>
          <a:bodyPr/>
          <a:lstStyle/>
          <a:p>
            <a:r>
              <a:rPr lang="en-US" dirty="0"/>
              <a:t>Net Operating Losses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09800" y="905841"/>
            <a:ext cx="7772400" cy="9339"/>
          </a:xfrm>
          <a:prstGeom prst="line">
            <a:avLst/>
          </a:prstGeom>
          <a:ln w="38100" cmpd="sng">
            <a:solidFill>
              <a:srgbClr val="9E092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62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F79E168-20D3-4AD8-8113-67A70F99C1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200" dirty="0"/>
              <a:t>NOLs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67E52-02AB-40AB-ABF8-C7C6BAA62E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4715" y="1158900"/>
            <a:ext cx="11083637" cy="5362924"/>
          </a:xfrm>
        </p:spPr>
        <p:txBody>
          <a:bodyPr/>
          <a:lstStyle/>
          <a:p>
            <a:pPr marL="289270" indent="-302541">
              <a:buFont typeface="Arial" panose="020B0604020202020204" pitchFamily="34" charset="0"/>
              <a:buChar char="•"/>
            </a:pPr>
            <a:r>
              <a:rPr lang="en-US" sz="2800" dirty="0"/>
              <a:t>Net operating loss designed to smooth out the tax liability associated with volatile earnings</a:t>
            </a:r>
          </a:p>
          <a:p>
            <a:pPr marL="1032220" lvl="1" indent="-302541">
              <a:buFont typeface="Arial" panose="020B0604020202020204" pitchFamily="34" charset="0"/>
              <a:buChar char="•"/>
            </a:pPr>
            <a:r>
              <a:rPr lang="en-US" sz="2500" dirty="0"/>
              <a:t>Jacob Corp has a very steady state of income</a:t>
            </a:r>
          </a:p>
          <a:p>
            <a:pPr marL="1032220" lvl="1" indent="-302541">
              <a:buFont typeface="Arial" panose="020B0604020202020204" pitchFamily="34" charset="0"/>
              <a:buChar char="•"/>
            </a:pPr>
            <a:r>
              <a:rPr lang="en-US" sz="2500" dirty="0"/>
              <a:t>Black Corp is volatile</a:t>
            </a:r>
          </a:p>
          <a:p>
            <a:pPr marL="1032220" lvl="1" indent="-302541">
              <a:buFont typeface="Arial" panose="020B0604020202020204" pitchFamily="34" charset="0"/>
              <a:buChar char="•"/>
            </a:pPr>
            <a:r>
              <a:rPr lang="en-US" sz="2500" dirty="0"/>
              <a:t>Assume 30% tax rate</a:t>
            </a:r>
          </a:p>
          <a:p>
            <a:pPr marL="1032220" lvl="1" indent="-302541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1032220" lvl="1" indent="-302541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1032220" lvl="1" indent="-302541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1032220" lvl="1" indent="-302541">
              <a:buFont typeface="Arial" panose="020B0604020202020204" pitchFamily="34" charset="0"/>
              <a:buChar char="•"/>
            </a:pPr>
            <a:r>
              <a:rPr lang="en-US" sz="2500" dirty="0"/>
              <a:t>Volatility creates differing taxes</a:t>
            </a:r>
          </a:p>
          <a:p>
            <a:pPr marL="1032220" lvl="1" indent="-302541">
              <a:buFont typeface="Arial" panose="020B0604020202020204" pitchFamily="34" charset="0"/>
              <a:buChar char="•"/>
            </a:pPr>
            <a:r>
              <a:rPr lang="en-US" sz="2500" dirty="0"/>
              <a:t>Not horizontally equitable over time!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AF993-32B2-4FB0-8827-D5D7EB10A4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ABFC1B6-BF3B-4F93-BBF8-3D312552F5A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74E4C8-761C-43FC-B3A8-AD757DF4B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031100"/>
              </p:ext>
            </p:extLst>
          </p:nvPr>
        </p:nvGraphicFramePr>
        <p:xfrm>
          <a:off x="2440285" y="3576917"/>
          <a:ext cx="7563970" cy="1183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7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0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4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6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32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04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8771"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Jacob</a:t>
                      </a:r>
                    </a:p>
                  </a:txBody>
                  <a:tcPr marL="60512" marR="60512" marT="30256" marB="3025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 gridSpan="4">
                  <a:txBody>
                    <a:bodyPr/>
                    <a:lstStyle/>
                    <a:p>
                      <a:r>
                        <a:rPr lang="en-US" sz="1200" dirty="0"/>
                        <a:t>Black</a:t>
                      </a:r>
                    </a:p>
                  </a:txBody>
                  <a:tcPr marL="60512" marR="60512" marT="30256" marB="30256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77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Year 1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Year 2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Year 3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Year 1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Year 2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Year 3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</a:p>
                  </a:txBody>
                  <a:tcPr marL="60512" marR="60512" marT="30256" marB="3025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029">
                <a:tc>
                  <a:txBody>
                    <a:bodyPr/>
                    <a:lstStyle/>
                    <a:p>
                      <a:r>
                        <a:rPr lang="en-US" sz="1200" dirty="0"/>
                        <a:t>Taxable Income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$10,000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$10,000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$10,000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$30,000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$20,000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($15,000)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$25,000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$30,000</a:t>
                      </a:r>
                    </a:p>
                  </a:txBody>
                  <a:tcPr marL="60512" marR="60512" marT="30256" marB="3025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771">
                <a:tc>
                  <a:txBody>
                    <a:bodyPr/>
                    <a:lstStyle/>
                    <a:p>
                      <a:r>
                        <a:rPr lang="en-US" sz="1200" dirty="0"/>
                        <a:t>Tax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3,000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3,000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3,000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$9,000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6,000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0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7,500</a:t>
                      </a:r>
                    </a:p>
                  </a:txBody>
                  <a:tcPr marL="60512" marR="60512" marT="30256" marB="302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$13,500</a:t>
                      </a:r>
                    </a:p>
                  </a:txBody>
                  <a:tcPr marL="60512" marR="60512" marT="30256" marB="3025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26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NOLs – Old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918" y="1059679"/>
            <a:ext cx="11716285" cy="44644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Thus is born the Net Operating Loss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NOLs can be carried back or carried forward</a:t>
            </a:r>
          </a:p>
          <a:p>
            <a:pPr marL="9429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Carryback – refile a prior year tax return with a new tax liability and request a refund</a:t>
            </a:r>
          </a:p>
          <a:p>
            <a:pPr marL="9429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Carryforward – use the NOL to reduce the amount of taxable income in a future year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Available to individuals and corporations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May carryback 2 years and then forward 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General rule – start with carryback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Must go back to first year first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X Corp incurs NOL in 2015</a:t>
            </a:r>
          </a:p>
          <a:p>
            <a:pPr marL="942975" lvl="2" indent="-342900">
              <a:buFont typeface="Arial" panose="020B0604020202020204" pitchFamily="34" charset="0"/>
              <a:buChar char="•"/>
            </a:pPr>
            <a:r>
              <a:rPr lang="en-US" sz="1800" dirty="0"/>
              <a:t>Start with 2013, then 2014 then carryforward if any left</a:t>
            </a:r>
          </a:p>
          <a:p>
            <a:pPr marL="1285875" lvl="3" indent="-342900">
              <a:buFont typeface="Arial" panose="020B0604020202020204" pitchFamily="34" charset="0"/>
              <a:buChar char="•"/>
            </a:pPr>
            <a:r>
              <a:rPr lang="en-US" sz="1800" dirty="0"/>
              <a:t>May NOT start with 2014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May elect to skip carryback and use only carryforward</a:t>
            </a:r>
          </a:p>
          <a:p>
            <a:pPr marL="642938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Biotech Corp is a startup venture that made little or no money in its first years but expects to go large when the FDA approves the new drug…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04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NOLs – New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015" y="1119499"/>
            <a:ext cx="11206385" cy="4404609"/>
          </a:xfrm>
        </p:spPr>
        <p:txBody>
          <a:bodyPr/>
          <a:lstStyle/>
          <a:p>
            <a:r>
              <a:rPr lang="en-US" dirty="0"/>
              <a:t>No carryback</a:t>
            </a:r>
          </a:p>
          <a:p>
            <a:r>
              <a:rPr lang="en-US" dirty="0"/>
              <a:t>Infinite carryforward</a:t>
            </a:r>
          </a:p>
          <a:p>
            <a:r>
              <a:rPr lang="en-US" dirty="0"/>
              <a:t>Can only offset up to 80% of taxable income when used</a:t>
            </a:r>
          </a:p>
          <a:p>
            <a:pPr lvl="1"/>
            <a:r>
              <a:rPr lang="en-US" dirty="0"/>
              <a:t>X Corp generates $10,000 NOL in Year 1</a:t>
            </a:r>
          </a:p>
          <a:p>
            <a:pPr lvl="1"/>
            <a:r>
              <a:rPr lang="en-US" dirty="0"/>
              <a:t>In Year 2, X Corp generates $7,000 in taxable income</a:t>
            </a:r>
          </a:p>
          <a:p>
            <a:pPr lvl="2"/>
            <a:r>
              <a:rPr lang="en-US" dirty="0"/>
              <a:t>Maximum NOL used is $5,600 ($7,000 x 80%)</a:t>
            </a:r>
          </a:p>
          <a:p>
            <a:pPr lvl="2"/>
            <a:r>
              <a:rPr lang="en-US"/>
              <a:t>Remaining $4,400 </a:t>
            </a:r>
            <a:r>
              <a:rPr lang="en-US" dirty="0"/>
              <a:t>NOL continues to carryover into Year 3 and beyond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8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BB030-8A02-4AB3-9C13-7EED56A2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799" cy="1143000"/>
          </a:xfrm>
        </p:spPr>
        <p:txBody>
          <a:bodyPr/>
          <a:lstStyle/>
          <a:p>
            <a:r>
              <a:rPr lang="en-US" dirty="0"/>
              <a:t>NOLs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ADBB7-E19C-40F7-A7D2-813EDE883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of Video T6D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39510-7F4C-420F-B543-B55BE55B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Module 2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3ADB05-0C04-40EB-9754-BC4C39398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906E7-A341-F64A-82D4-7221B283D03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11190"/>
      </p:ext>
    </p:extLst>
  </p:cSld>
  <p:clrMapOvr>
    <a:masterClrMapping/>
  </p:clrMapOvr>
</p:sld>
</file>

<file path=ppt/theme/theme1.xml><?xml version="1.0" encoding="utf-8"?>
<a:theme xmlns:a="http://schemas.openxmlformats.org/drawingml/2006/main" name="FCB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FCB_template1.potx</Template>
  <TotalTime>4304</TotalTime>
  <Words>311</Words>
  <Application>Microsoft Office PowerPoint</Application>
  <PresentationFormat>Widescreen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Myriad Pro</vt:lpstr>
      <vt:lpstr>FCB_template1</vt:lpstr>
      <vt:lpstr>ACCTG 325 Video T6D</vt:lpstr>
      <vt:lpstr>PowerPoint Presentation</vt:lpstr>
      <vt:lpstr>NOLs – Old rules</vt:lpstr>
      <vt:lpstr>NOLs – New rules</vt:lpstr>
      <vt:lpstr>NOLs</vt:lpstr>
    </vt:vector>
  </TitlesOfParts>
  <Company>SDSU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Jiong Lee</dc:creator>
  <cp:lastModifiedBy>User</cp:lastModifiedBy>
  <cp:revision>66</cp:revision>
  <dcterms:created xsi:type="dcterms:W3CDTF">2017-02-14T17:27:43Z</dcterms:created>
  <dcterms:modified xsi:type="dcterms:W3CDTF">2018-02-02T05:00:44Z</dcterms:modified>
</cp:coreProperties>
</file>