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4" r:id="rId3"/>
    <p:sldId id="300" r:id="rId4"/>
    <p:sldId id="306" r:id="rId5"/>
    <p:sldId id="307" r:id="rId6"/>
    <p:sldId id="308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T14D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Qualified Business Income Deduction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0B20-2BAE-40ED-B898-DE3675B3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79145-6C12-4596-BFCF-C5BEEC02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1182757"/>
            <a:ext cx="11164957" cy="4341351"/>
          </a:xfrm>
        </p:spPr>
        <p:txBody>
          <a:bodyPr/>
          <a:lstStyle/>
          <a:p>
            <a:r>
              <a:rPr lang="en-US" dirty="0"/>
              <a:t>4 step process to taxable income (follows Form 1040)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Total income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Adjusted gross income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Standard/Itemized Deductions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Qualified Business Income (QBI) deduction</a:t>
            </a:r>
          </a:p>
          <a:p>
            <a:pPr marL="571500" indent="-514350"/>
            <a:r>
              <a:rPr lang="en-US" dirty="0"/>
              <a:t>Prof Gill says add two more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Calculate tax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Apply credits and payments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FF9AF-03B6-4CF6-9071-20CCCD7A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2407D-177C-4D6A-9C34-2CEC1AF8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5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6054-ECDC-4553-9945-B801CFEE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F04CE-4C37-453E-A5B8-D5803F9FB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4: QBI Deduction</a:t>
            </a:r>
          </a:p>
          <a:p>
            <a:pPr lvl="1"/>
            <a:r>
              <a:rPr lang="en-US" dirty="0"/>
              <a:t>Just an overview here (the real coverage is in Module 3)</a:t>
            </a:r>
          </a:p>
          <a:p>
            <a:pPr lvl="1"/>
            <a:r>
              <a:rPr lang="en-US" dirty="0"/>
              <a:t>QBI, Sec 199A, Passthrough deduction</a:t>
            </a:r>
          </a:p>
          <a:p>
            <a:pPr lvl="1"/>
            <a:r>
              <a:rPr lang="en-US" dirty="0"/>
              <a:t>Basically: 20% of your </a:t>
            </a:r>
            <a:r>
              <a:rPr lang="en-US" dirty="0" err="1"/>
              <a:t>passthough</a:t>
            </a:r>
            <a:r>
              <a:rPr lang="en-US" dirty="0"/>
              <a:t> income	</a:t>
            </a:r>
          </a:p>
          <a:p>
            <a:pPr lvl="2"/>
            <a:r>
              <a:rPr lang="en-US" dirty="0"/>
              <a:t>Subject to a bevy of limitations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A4109-7CB2-4995-961D-0E93D0B8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255D8-58EE-42F0-B485-AF575D4F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6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52F5C-245C-490C-BDBD-06EE2F2BC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967A0-E413-4134-8F63-3DE4C46B8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Paulette operates a small business as a sole proprietorship (not a separate entity, just her)</a:t>
            </a:r>
          </a:p>
          <a:p>
            <a:pPr lvl="1"/>
            <a:r>
              <a:rPr lang="en-US" dirty="0"/>
              <a:t>This business activity is reported in Schedule C</a:t>
            </a:r>
          </a:p>
          <a:p>
            <a:r>
              <a:rPr lang="en-US" dirty="0"/>
              <a:t>If Paulette generates income of $10,000</a:t>
            </a:r>
          </a:p>
          <a:p>
            <a:pPr lvl="1"/>
            <a:r>
              <a:rPr lang="en-US" dirty="0"/>
              <a:t>20% of that income is a deduction called the QBI deduction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41BF1-3962-428D-8E4A-A9D62E008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051E7-5818-4F37-A42D-C49E973C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3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8D36-A219-4D3A-975A-A406C7FE8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CF6AE-43EC-4DD8-8EE9-49281D7FB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Lowers the rate on Paulette’s business income</a:t>
            </a:r>
          </a:p>
          <a:p>
            <a:pPr lvl="1"/>
            <a:r>
              <a:rPr lang="en-US" dirty="0"/>
              <a:t>Assume 24% tax rate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24% x 80% = 19.2%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997E3-19A0-42BD-A3DA-3DB10DAC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93223-5B1B-4C08-8BB8-B017D41B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364CFF-55D3-4E7F-A510-01418B3B6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25195"/>
              </p:ext>
            </p:extLst>
          </p:nvPr>
        </p:nvGraphicFramePr>
        <p:xfrm>
          <a:off x="4778343" y="2155489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340311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504448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34600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Wages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9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1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QBI deduction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65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Taxable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257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127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(4,800)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(3,840)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85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After-tax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16,160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084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56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10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DC89-E4D2-451B-96EC-1DF9573D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63634-2804-4B3B-868A-FCC81233F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0" y="1600201"/>
            <a:ext cx="3120272" cy="3923907"/>
          </a:xfrm>
        </p:spPr>
        <p:txBody>
          <a:bodyPr/>
          <a:lstStyle/>
          <a:p>
            <a:r>
              <a:rPr lang="en-US" dirty="0"/>
              <a:t>Plenty of qualification and limitations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DD4C5-5438-4773-B13B-929C855F7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D221B-6BA2-47EE-A849-912F40A3E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89ACED-5AF0-4BA5-B926-097E69936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614" y="1065229"/>
            <a:ext cx="8327357" cy="537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8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T14D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3600</TotalTime>
  <Words>219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FCB_template1</vt:lpstr>
      <vt:lpstr>ACCTG 325 Video T14D</vt:lpstr>
      <vt:lpstr>QBI Deduction</vt:lpstr>
      <vt:lpstr>QBI Deduction</vt:lpstr>
      <vt:lpstr>QBI Deduction</vt:lpstr>
      <vt:lpstr>QBI Deduction</vt:lpstr>
      <vt:lpstr>QBI Deduction</vt:lpstr>
      <vt:lpstr>QBI Deduction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Steven Gill</cp:lastModifiedBy>
  <cp:revision>53</cp:revision>
  <dcterms:created xsi:type="dcterms:W3CDTF">2017-02-14T17:27:43Z</dcterms:created>
  <dcterms:modified xsi:type="dcterms:W3CDTF">2019-04-21T22:58:17Z</dcterms:modified>
</cp:coreProperties>
</file>