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2"/>
  </p:notesMasterIdLst>
  <p:sldIdLst>
    <p:sldId id="256" r:id="rId2"/>
    <p:sldId id="273" r:id="rId3"/>
    <p:sldId id="281" r:id="rId4"/>
    <p:sldId id="282" r:id="rId5"/>
    <p:sldId id="283" r:id="rId6"/>
    <p:sldId id="284" r:id="rId7"/>
    <p:sldId id="287" r:id="rId8"/>
    <p:sldId id="285" r:id="rId9"/>
    <p:sldId id="286" r:id="rId10"/>
    <p:sldId id="27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E0926"/>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3" d="100"/>
          <a:sy n="63" d="100"/>
        </p:scale>
        <p:origin x="780" y="60"/>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1D203A-FF79-49BA-A632-F48225AEDD58}" type="datetimeFigureOut">
              <a:rPr lang="en-US" smtClean="0"/>
              <a:t>1/29/2018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69BC99-A47E-4AD3-8DC4-6340839441A4}" type="slidenum">
              <a:rPr lang="en-US" smtClean="0"/>
              <a:t>‹#›</a:t>
            </a:fld>
            <a:endParaRPr lang="en-US"/>
          </a:p>
        </p:txBody>
      </p:sp>
    </p:spTree>
    <p:extLst>
      <p:ext uri="{BB962C8B-B14F-4D97-AF65-F5344CB8AC3E}">
        <p14:creationId xmlns:p14="http://schemas.microsoft.com/office/powerpoint/2010/main" val="20079603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4156663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609600" y="1600201"/>
            <a:ext cx="109728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26228546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815671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799" cy="1143000"/>
          </a:xfrm>
          <a:prstGeom prst="rect">
            <a:avLst/>
          </a:prstGeom>
        </p:spPr>
        <p:txBody>
          <a:bodyPr/>
          <a:lstStyle>
            <a:lvl1pPr algn="l">
              <a:defRPr sz="3600" b="1"/>
            </a:lvl1pPr>
          </a:lstStyle>
          <a:p>
            <a:r>
              <a:rPr lang="en-US" dirty="0"/>
              <a:t>Click to edit Master title style</a:t>
            </a:r>
          </a:p>
        </p:txBody>
      </p:sp>
      <p:sp>
        <p:nvSpPr>
          <p:cNvPr id="3" name="Content Placeholder 2"/>
          <p:cNvSpPr>
            <a:spLocks noGrp="1"/>
          </p:cNvSpPr>
          <p:nvPr>
            <p:ph idx="1"/>
          </p:nvPr>
        </p:nvSpPr>
        <p:spPr>
          <a:xfrm>
            <a:off x="609600" y="1600201"/>
            <a:ext cx="10972800" cy="392390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10916238" y="6095853"/>
            <a:ext cx="1203487" cy="365125"/>
          </a:xfrm>
          <a:prstGeom prst="rect">
            <a:avLst/>
          </a:prstGeom>
        </p:spPr>
        <p:txBody>
          <a:bodyPr/>
          <a:lstStyle>
            <a:lvl1pPr>
              <a:defRPr>
                <a:solidFill>
                  <a:schemeClr val="bg1"/>
                </a:solidFill>
              </a:defRPr>
            </a:lvl1pPr>
          </a:lstStyle>
          <a:p>
            <a:r>
              <a:rPr lang="en-US" dirty="0"/>
              <a:t>Module 2</a:t>
            </a:r>
          </a:p>
        </p:txBody>
      </p:sp>
      <p:sp>
        <p:nvSpPr>
          <p:cNvPr id="6" name="Slide Number Placeholder 5"/>
          <p:cNvSpPr>
            <a:spLocks noGrp="1"/>
          </p:cNvSpPr>
          <p:nvPr>
            <p:ph type="sldNum" sz="quarter" idx="12"/>
          </p:nvPr>
        </p:nvSpPr>
        <p:spPr>
          <a:xfrm>
            <a:off x="11283884" y="6460978"/>
            <a:ext cx="835841" cy="389183"/>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2193863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09600" y="6356351"/>
            <a:ext cx="2844800" cy="365125"/>
          </a:xfrm>
          <a:prstGeom prst="rect">
            <a:avLst/>
          </a:prstGeom>
        </p:spPr>
        <p:txBody>
          <a:bodyPr/>
          <a:lstStyle/>
          <a:p>
            <a:r>
              <a:rPr lang="en-US"/>
              <a:t>Module 1</a:t>
            </a:r>
            <a:endParaRPr lang="en-US" dirty="0"/>
          </a:p>
        </p:txBody>
      </p:sp>
      <p:sp>
        <p:nvSpPr>
          <p:cNvPr id="5" name="Footer Placeholder 4"/>
          <p:cNvSpPr>
            <a:spLocks noGrp="1"/>
          </p:cNvSpPr>
          <p:nvPr>
            <p:ph type="ftr" sz="quarter" idx="11"/>
          </p:nvPr>
        </p:nvSpPr>
        <p:spPr>
          <a:xfrm>
            <a:off x="4165600" y="6356351"/>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240991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40971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8" name="Footer Placeholder 7"/>
          <p:cNvSpPr>
            <a:spLocks noGrp="1"/>
          </p:cNvSpPr>
          <p:nvPr>
            <p:ph type="ftr" sz="quarter" idx="11"/>
          </p:nvPr>
        </p:nvSpPr>
        <p:spPr>
          <a:xfrm>
            <a:off x="4165600" y="6356351"/>
            <a:ext cx="38608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807954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a:xfrm>
            <a:off x="8737600" y="5903864"/>
            <a:ext cx="2844800" cy="365125"/>
          </a:xfrm>
          <a:prstGeom prst="rect">
            <a:avLst/>
          </a:prstGeom>
        </p:spPr>
        <p:txBody>
          <a:bodyPr/>
          <a:lstStyle>
            <a:lvl1pPr>
              <a:defRPr>
                <a:solidFill>
                  <a:schemeClr val="bg1"/>
                </a:solidFill>
              </a:defRPr>
            </a:lvl1pPr>
          </a:lstStyle>
          <a:p>
            <a:r>
              <a:rPr lang="en-US"/>
              <a:t>Module 1</a:t>
            </a:r>
            <a:endParaRPr lang="en-US" dirty="0"/>
          </a:p>
        </p:txBody>
      </p:sp>
      <p:sp>
        <p:nvSpPr>
          <p:cNvPr id="4" name="Footer Placeholder 3"/>
          <p:cNvSpPr>
            <a:spLocks noGrp="1"/>
          </p:cNvSpPr>
          <p:nvPr>
            <p:ph type="ftr" sz="quarter" idx="11"/>
          </p:nvPr>
        </p:nvSpPr>
        <p:spPr>
          <a:xfrm>
            <a:off x="4165600" y="6356351"/>
            <a:ext cx="38608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8737600" y="6356351"/>
            <a:ext cx="2844800" cy="365125"/>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30293198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737600" y="5866157"/>
            <a:ext cx="2844800" cy="365125"/>
          </a:xfrm>
          <a:prstGeom prst="rect">
            <a:avLst/>
          </a:prstGeom>
        </p:spPr>
        <p:txBody>
          <a:bodyPr/>
          <a:lstStyle>
            <a:lvl1pPr>
              <a:defRPr>
                <a:solidFill>
                  <a:schemeClr val="bg1"/>
                </a:solidFill>
              </a:defRPr>
            </a:lvl1pPr>
          </a:lstStyle>
          <a:p>
            <a:r>
              <a:rPr lang="en-US"/>
              <a:t>Module 1</a:t>
            </a:r>
            <a:endParaRPr lang="en-US" dirty="0"/>
          </a:p>
        </p:txBody>
      </p:sp>
      <p:sp>
        <p:nvSpPr>
          <p:cNvPr id="3" name="Footer Placeholder 2"/>
          <p:cNvSpPr>
            <a:spLocks noGrp="1"/>
          </p:cNvSpPr>
          <p:nvPr>
            <p:ph type="ftr" sz="quarter" idx="11"/>
          </p:nvPr>
        </p:nvSpPr>
        <p:spPr>
          <a:xfrm>
            <a:off x="4165600" y="6356351"/>
            <a:ext cx="3860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8737600" y="6356351"/>
            <a:ext cx="2844800" cy="365125"/>
          </a:xfrm>
          <a:prstGeom prst="rect">
            <a:avLst/>
          </a:prstGeom>
        </p:spPr>
        <p:txBody>
          <a:bodyPr/>
          <a:lstStyle>
            <a:lvl1pPr>
              <a:defRPr>
                <a:solidFill>
                  <a:schemeClr val="bg1"/>
                </a:solidFill>
              </a:defRPr>
            </a:lvl1pPr>
          </a:lstStyle>
          <a:p>
            <a:fld id="{1E1906E7-A341-F64A-82D4-7221B283D03F}" type="slidenum">
              <a:rPr lang="en-US" smtClean="0"/>
              <a:pPr/>
              <a:t>‹#›</a:t>
            </a:fld>
            <a:endParaRPr lang="en-US" dirty="0"/>
          </a:p>
        </p:txBody>
      </p:sp>
    </p:spTree>
    <p:extLst>
      <p:ext uri="{BB962C8B-B14F-4D97-AF65-F5344CB8AC3E}">
        <p14:creationId xmlns:p14="http://schemas.microsoft.com/office/powerpoint/2010/main" val="14092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1637634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09600" y="6356351"/>
            <a:ext cx="2844800" cy="365125"/>
          </a:xfrm>
          <a:prstGeom prst="rect">
            <a:avLst/>
          </a:prstGeom>
        </p:spPr>
        <p:txBody>
          <a:bodyPr/>
          <a:lstStyle/>
          <a:p>
            <a:r>
              <a:rPr lang="en-US"/>
              <a:t>Module 1</a:t>
            </a:r>
          </a:p>
        </p:txBody>
      </p:sp>
      <p:sp>
        <p:nvSpPr>
          <p:cNvPr id="6" name="Footer Placeholder 5"/>
          <p:cNvSpPr>
            <a:spLocks noGrp="1"/>
          </p:cNvSpPr>
          <p:nvPr>
            <p:ph type="ftr" sz="quarter" idx="11"/>
          </p:nvPr>
        </p:nvSpPr>
        <p:spPr>
          <a:xfrm>
            <a:off x="4165600" y="6356351"/>
            <a:ext cx="38608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737600" y="6356351"/>
            <a:ext cx="2844800" cy="365125"/>
          </a:xfrm>
          <a:prstGeom prst="rect">
            <a:avLst/>
          </a:prstGeom>
        </p:spPr>
        <p:txBody>
          <a:bodyPr/>
          <a:lstStyle/>
          <a:p>
            <a:fld id="{1E1906E7-A341-F64A-82D4-7221B283D03F}" type="slidenum">
              <a:rPr lang="en-US" smtClean="0"/>
              <a:t>‹#›</a:t>
            </a:fld>
            <a:endParaRPr lang="en-US"/>
          </a:p>
        </p:txBody>
      </p:sp>
    </p:spTree>
    <p:extLst>
      <p:ext uri="{BB962C8B-B14F-4D97-AF65-F5344CB8AC3E}">
        <p14:creationId xmlns:p14="http://schemas.microsoft.com/office/powerpoint/2010/main" val="3167462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0" y="5995447"/>
            <a:ext cx="12192000" cy="857936"/>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800">
              <a:solidFill>
                <a:schemeClr val="tx1"/>
              </a:solidFill>
            </a:endParaRPr>
          </a:p>
        </p:txBody>
      </p:sp>
      <p:pic>
        <p:nvPicPr>
          <p:cNvPr id="8" name="Picture 7" descr="SDSU-FCBA-HZ-3C-REV.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414" y="6051488"/>
            <a:ext cx="3505472" cy="806512"/>
          </a:xfrm>
          <a:prstGeom prst="rect">
            <a:avLst/>
          </a:prstGeom>
        </p:spPr>
      </p:pic>
      <p:cxnSp>
        <p:nvCxnSpPr>
          <p:cNvPr id="9" name="Straight Connector 8"/>
          <p:cNvCxnSpPr/>
          <p:nvPr userDrawn="1"/>
        </p:nvCxnSpPr>
        <p:spPr>
          <a:xfrm flipV="1">
            <a:off x="914400" y="905841"/>
            <a:ext cx="10363200" cy="9339"/>
          </a:xfrm>
          <a:prstGeom prst="line">
            <a:avLst/>
          </a:prstGeom>
          <a:ln w="38100" cmpd="sng">
            <a:solidFill>
              <a:srgbClr val="9E0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934249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1416951"/>
            <a:ext cx="7772400" cy="1470025"/>
          </a:xfrm>
        </p:spPr>
        <p:txBody>
          <a:bodyPr/>
          <a:lstStyle/>
          <a:p>
            <a:r>
              <a:rPr lang="en-US" dirty="0"/>
              <a:t>ACCTG 325</a:t>
            </a:r>
            <a:br>
              <a:rPr lang="en-US" dirty="0"/>
            </a:br>
            <a:r>
              <a:rPr lang="en-US" dirty="0"/>
              <a:t>Video T4C</a:t>
            </a:r>
          </a:p>
        </p:txBody>
      </p:sp>
      <p:sp>
        <p:nvSpPr>
          <p:cNvPr id="3" name="Subtitle 2"/>
          <p:cNvSpPr>
            <a:spLocks noGrp="1"/>
          </p:cNvSpPr>
          <p:nvPr>
            <p:ph type="subTitle" idx="1"/>
          </p:nvPr>
        </p:nvSpPr>
        <p:spPr>
          <a:xfrm>
            <a:off x="2895600" y="3111100"/>
            <a:ext cx="6400800" cy="1752600"/>
          </a:xfrm>
        </p:spPr>
        <p:txBody>
          <a:bodyPr/>
          <a:lstStyle/>
          <a:p>
            <a:r>
              <a:rPr lang="en-US" dirty="0"/>
              <a:t>Entity</a:t>
            </a:r>
          </a:p>
        </p:txBody>
      </p:sp>
      <p:cxnSp>
        <p:nvCxnSpPr>
          <p:cNvPr id="6" name="Straight Connector 5"/>
          <p:cNvCxnSpPr/>
          <p:nvPr/>
        </p:nvCxnSpPr>
        <p:spPr>
          <a:xfrm flipV="1">
            <a:off x="2209800" y="905841"/>
            <a:ext cx="7772400" cy="9339"/>
          </a:xfrm>
          <a:prstGeom prst="line">
            <a:avLst/>
          </a:prstGeom>
          <a:ln w="38100" cmpd="sng">
            <a:solidFill>
              <a:srgbClr val="9E0926"/>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34624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BB030-8A02-4AB3-9C13-7EED56A294A9}"/>
              </a:ext>
            </a:extLst>
          </p:cNvPr>
          <p:cNvSpPr>
            <a:spLocks noGrp="1"/>
          </p:cNvSpPr>
          <p:nvPr>
            <p:ph type="title"/>
          </p:nvPr>
        </p:nvSpPr>
        <p:spPr/>
        <p:txBody>
          <a:bodyPr/>
          <a:lstStyle/>
          <a:p>
            <a:r>
              <a:rPr lang="en-US" dirty="0"/>
              <a:t>Entity</a:t>
            </a:r>
          </a:p>
        </p:txBody>
      </p:sp>
      <p:sp>
        <p:nvSpPr>
          <p:cNvPr id="3" name="Content Placeholder 2">
            <a:extLst>
              <a:ext uri="{FF2B5EF4-FFF2-40B4-BE49-F238E27FC236}">
                <a16:creationId xmlns:a16="http://schemas.microsoft.com/office/drawing/2014/main" id="{CC5ADBB7-E19C-40F7-A7D2-813EDE8834E7}"/>
              </a:ext>
            </a:extLst>
          </p:cNvPr>
          <p:cNvSpPr>
            <a:spLocks noGrp="1"/>
          </p:cNvSpPr>
          <p:nvPr>
            <p:ph idx="1"/>
          </p:nvPr>
        </p:nvSpPr>
        <p:spPr/>
        <p:txBody>
          <a:bodyPr/>
          <a:lstStyle/>
          <a:p>
            <a:r>
              <a:rPr lang="en-US" dirty="0"/>
              <a:t>End of Video T4C</a:t>
            </a:r>
          </a:p>
        </p:txBody>
      </p:sp>
      <p:sp>
        <p:nvSpPr>
          <p:cNvPr id="4" name="Date Placeholder 3">
            <a:extLst>
              <a:ext uri="{FF2B5EF4-FFF2-40B4-BE49-F238E27FC236}">
                <a16:creationId xmlns:a16="http://schemas.microsoft.com/office/drawing/2014/main" id="{27A39510-7F4C-420F-B543-B55BE55B17F2}"/>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633ADB05-0C04-40EB-9754-BC4C39398F4B}"/>
              </a:ext>
            </a:extLst>
          </p:cNvPr>
          <p:cNvSpPr>
            <a:spLocks noGrp="1"/>
          </p:cNvSpPr>
          <p:nvPr>
            <p:ph type="sldNum" sz="quarter" idx="12"/>
          </p:nvPr>
        </p:nvSpPr>
        <p:spPr/>
        <p:txBody>
          <a:bodyPr/>
          <a:lstStyle/>
          <a:p>
            <a:fld id="{1E1906E7-A341-F64A-82D4-7221B283D03F}" type="slidenum">
              <a:rPr lang="en-US" smtClean="0"/>
              <a:pPr/>
              <a:t>10</a:t>
            </a:fld>
            <a:endParaRPr lang="en-US" dirty="0"/>
          </a:p>
        </p:txBody>
      </p:sp>
    </p:spTree>
    <p:extLst>
      <p:ext uri="{BB962C8B-B14F-4D97-AF65-F5344CB8AC3E}">
        <p14:creationId xmlns:p14="http://schemas.microsoft.com/office/powerpoint/2010/main" val="2603611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71B-74BA-453F-874C-A026C500EBE9}"/>
              </a:ext>
            </a:extLst>
          </p:cNvPr>
          <p:cNvSpPr>
            <a:spLocks noGrp="1"/>
          </p:cNvSpPr>
          <p:nvPr>
            <p:ph type="title"/>
          </p:nvPr>
        </p:nvSpPr>
        <p:spPr/>
        <p:txBody>
          <a:bodyPr/>
          <a:lstStyle/>
          <a:p>
            <a:r>
              <a:rPr lang="en-US" dirty="0"/>
              <a:t>Entity</a:t>
            </a:r>
          </a:p>
        </p:txBody>
      </p:sp>
      <p:sp>
        <p:nvSpPr>
          <p:cNvPr id="3" name="Content Placeholder 2">
            <a:extLst>
              <a:ext uri="{FF2B5EF4-FFF2-40B4-BE49-F238E27FC236}">
                <a16:creationId xmlns:a16="http://schemas.microsoft.com/office/drawing/2014/main" id="{3A173445-252C-4A70-8583-8FB578AC6CB6}"/>
              </a:ext>
            </a:extLst>
          </p:cNvPr>
          <p:cNvSpPr>
            <a:spLocks noGrp="1"/>
          </p:cNvSpPr>
          <p:nvPr>
            <p:ph idx="1"/>
          </p:nvPr>
        </p:nvSpPr>
        <p:spPr>
          <a:xfrm>
            <a:off x="258417" y="993914"/>
            <a:ext cx="11259564" cy="4192264"/>
          </a:xfrm>
        </p:spPr>
        <p:txBody>
          <a:bodyPr/>
          <a:lstStyle/>
          <a:p>
            <a:pPr marL="514350" indent="-514350">
              <a:spcBef>
                <a:spcPts val="580"/>
              </a:spcBef>
              <a:buFont typeface="Wingdings 2"/>
              <a:buChar char=""/>
              <a:defRPr/>
            </a:pPr>
            <a:r>
              <a:rPr lang="en-US" dirty="0"/>
              <a:t>Pam and Jim are opening a pizza parlor.  Jim wants to incorporate.  Pam wants to form a partnership.  The pizza parlor is expected to make $10,000 in year 1.  All earnings are going to be distributed during the year.</a:t>
            </a:r>
          </a:p>
          <a:p>
            <a:pPr lvl="1"/>
            <a:endParaRPr lang="en-US" dirty="0"/>
          </a:p>
        </p:txBody>
      </p:sp>
      <p:sp>
        <p:nvSpPr>
          <p:cNvPr id="4" name="Date Placeholder 3">
            <a:extLst>
              <a:ext uri="{FF2B5EF4-FFF2-40B4-BE49-F238E27FC236}">
                <a16:creationId xmlns:a16="http://schemas.microsoft.com/office/drawing/2014/main" id="{E7947B6E-C803-47A8-BDC4-740CAC93E76F}"/>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655C4A2E-31B1-4132-825B-B070D376782F}"/>
              </a:ext>
            </a:extLst>
          </p:cNvPr>
          <p:cNvSpPr>
            <a:spLocks noGrp="1"/>
          </p:cNvSpPr>
          <p:nvPr>
            <p:ph type="sldNum" sz="quarter" idx="12"/>
          </p:nvPr>
        </p:nvSpPr>
        <p:spPr/>
        <p:txBody>
          <a:bodyPr/>
          <a:lstStyle/>
          <a:p>
            <a:fld id="{1E1906E7-A341-F64A-82D4-7221B283D03F}" type="slidenum">
              <a:rPr lang="en-US" smtClean="0"/>
              <a:pPr/>
              <a:t>2</a:t>
            </a:fld>
            <a:endParaRPr lang="en-US" dirty="0"/>
          </a:p>
        </p:txBody>
      </p:sp>
      <p:graphicFrame>
        <p:nvGraphicFramePr>
          <p:cNvPr id="6" name="Table 5">
            <a:extLst>
              <a:ext uri="{FF2B5EF4-FFF2-40B4-BE49-F238E27FC236}">
                <a16:creationId xmlns:a16="http://schemas.microsoft.com/office/drawing/2014/main" id="{AD063431-5524-44C6-99D0-BEA758DB4531}"/>
              </a:ext>
            </a:extLst>
          </p:cNvPr>
          <p:cNvGraphicFramePr>
            <a:graphicFrameLocks noGrp="1"/>
          </p:cNvGraphicFramePr>
          <p:nvPr>
            <p:extLst>
              <p:ext uri="{D42A27DB-BD31-4B8C-83A1-F6EECF244321}">
                <p14:modId xmlns:p14="http://schemas.microsoft.com/office/powerpoint/2010/main" val="2322069067"/>
              </p:ext>
            </p:extLst>
          </p:nvPr>
        </p:nvGraphicFramePr>
        <p:xfrm>
          <a:off x="823057" y="3140701"/>
          <a:ext cx="7924800" cy="2328043"/>
        </p:xfrm>
        <a:graphic>
          <a:graphicData uri="http://schemas.openxmlformats.org/drawingml/2006/table">
            <a:tbl>
              <a:tblPr firstRow="1" bandRow="1">
                <a:tableStyleId>{5C22544A-7EE6-4342-B048-85BDC9FD1C3A}</a:tableStyleId>
              </a:tblPr>
              <a:tblGrid>
                <a:gridCol w="3455173">
                  <a:extLst>
                    <a:ext uri="{9D8B030D-6E8A-4147-A177-3AD203B41FA5}">
                      <a16:colId xmlns:a16="http://schemas.microsoft.com/office/drawing/2014/main" val="20000"/>
                    </a:ext>
                  </a:extLst>
                </a:gridCol>
                <a:gridCol w="1828027">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370883">
                <a:tc>
                  <a:txBody>
                    <a:bodyPr/>
                    <a:lstStyle/>
                    <a:p>
                      <a:endParaRPr lang="en-US" sz="1800" dirty="0"/>
                    </a:p>
                  </a:txBody>
                  <a:tcPr marL="118872" marR="118872" marT="45725" marB="45725"/>
                </a:tc>
                <a:tc>
                  <a:txBody>
                    <a:bodyPr/>
                    <a:lstStyle/>
                    <a:p>
                      <a:r>
                        <a:rPr lang="en-US" sz="1800" dirty="0"/>
                        <a:t>Corporation</a:t>
                      </a:r>
                    </a:p>
                  </a:txBody>
                  <a:tcPr marL="118872" marR="118872" marT="45725" marB="45725"/>
                </a:tc>
                <a:tc>
                  <a:txBody>
                    <a:bodyPr/>
                    <a:lstStyle/>
                    <a:p>
                      <a:r>
                        <a:rPr lang="en-US" sz="1800" dirty="0"/>
                        <a:t>Partnership</a:t>
                      </a:r>
                    </a:p>
                  </a:txBody>
                  <a:tcPr marL="118872" marR="118872" marT="45725" marB="45725"/>
                </a:tc>
                <a:extLst>
                  <a:ext uri="{0D108BD9-81ED-4DB2-BD59-A6C34878D82A}">
                    <a16:rowId xmlns:a16="http://schemas.microsoft.com/office/drawing/2014/main" val="10000"/>
                  </a:ext>
                </a:extLst>
              </a:tr>
              <a:tr h="370883">
                <a:tc>
                  <a:txBody>
                    <a:bodyPr/>
                    <a:lstStyle/>
                    <a:p>
                      <a:r>
                        <a:rPr lang="en-US" sz="1800" dirty="0"/>
                        <a:t>Taxable Income</a:t>
                      </a:r>
                    </a:p>
                  </a:txBody>
                  <a:tcPr marL="118872" marR="118872" marT="45725" marB="45725"/>
                </a:tc>
                <a:tc>
                  <a:txBody>
                    <a:bodyPr/>
                    <a:lstStyle/>
                    <a:p>
                      <a:pPr algn="r"/>
                      <a:r>
                        <a:rPr lang="en-US" sz="1800" dirty="0"/>
                        <a:t>$10,000</a:t>
                      </a:r>
                    </a:p>
                  </a:txBody>
                  <a:tcPr marL="118872" marR="118872" marT="45725" marB="45725"/>
                </a:tc>
                <a:tc>
                  <a:txBody>
                    <a:bodyPr/>
                    <a:lstStyle/>
                    <a:p>
                      <a:pPr algn="r"/>
                      <a:r>
                        <a:rPr lang="en-US" sz="1800" dirty="0"/>
                        <a:t>$10,000</a:t>
                      </a:r>
                    </a:p>
                  </a:txBody>
                  <a:tcPr marL="118872" marR="118872" marT="45725" marB="45725"/>
                </a:tc>
                <a:extLst>
                  <a:ext uri="{0D108BD9-81ED-4DB2-BD59-A6C34878D82A}">
                    <a16:rowId xmlns:a16="http://schemas.microsoft.com/office/drawing/2014/main" val="10001"/>
                  </a:ext>
                </a:extLst>
              </a:tr>
              <a:tr h="370883">
                <a:tc>
                  <a:txBody>
                    <a:bodyPr/>
                    <a:lstStyle/>
                    <a:p>
                      <a:r>
                        <a:rPr lang="en-US" sz="1800" dirty="0"/>
                        <a:t>Entity-level</a:t>
                      </a:r>
                      <a:r>
                        <a:rPr lang="en-US" sz="1800" baseline="0" dirty="0"/>
                        <a:t> tax</a:t>
                      </a:r>
                      <a:endParaRPr lang="en-US" sz="1800" dirty="0"/>
                    </a:p>
                  </a:txBody>
                  <a:tcPr marL="118872" marR="118872" marT="45725" marB="45725"/>
                </a:tc>
                <a:tc>
                  <a:txBody>
                    <a:bodyPr/>
                    <a:lstStyle/>
                    <a:p>
                      <a:pPr algn="r"/>
                      <a:r>
                        <a:rPr lang="en-US" sz="1800" u="sng" dirty="0"/>
                        <a:t>$2,100 (21%)</a:t>
                      </a:r>
                    </a:p>
                  </a:txBody>
                  <a:tcPr marL="118872" marR="118872" marT="45725" marB="45725"/>
                </a:tc>
                <a:tc>
                  <a:txBody>
                    <a:bodyPr/>
                    <a:lstStyle/>
                    <a:p>
                      <a:pPr algn="r"/>
                      <a:r>
                        <a:rPr lang="en-US" sz="1800" u="sng" dirty="0"/>
                        <a:t>$0 (flow-through)</a:t>
                      </a:r>
                    </a:p>
                  </a:txBody>
                  <a:tcPr marL="118872" marR="118872" marT="45725" marB="45725"/>
                </a:tc>
                <a:extLst>
                  <a:ext uri="{0D108BD9-81ED-4DB2-BD59-A6C34878D82A}">
                    <a16:rowId xmlns:a16="http://schemas.microsoft.com/office/drawing/2014/main" val="10002"/>
                  </a:ext>
                </a:extLst>
              </a:tr>
              <a:tr h="437007">
                <a:tc>
                  <a:txBody>
                    <a:bodyPr/>
                    <a:lstStyle/>
                    <a:p>
                      <a:r>
                        <a:rPr lang="en-US" sz="1800" dirty="0"/>
                        <a:t>Net entity profit distributed</a:t>
                      </a:r>
                    </a:p>
                  </a:txBody>
                  <a:tcPr marL="118872" marR="118872" marT="45725" marB="45725"/>
                </a:tc>
                <a:tc>
                  <a:txBody>
                    <a:bodyPr/>
                    <a:lstStyle/>
                    <a:p>
                      <a:pPr algn="r"/>
                      <a:r>
                        <a:rPr lang="en-US" sz="1800" dirty="0"/>
                        <a:t>$7,900</a:t>
                      </a:r>
                    </a:p>
                  </a:txBody>
                  <a:tcPr marL="118872" marR="118872" marT="45725" marB="45725"/>
                </a:tc>
                <a:tc>
                  <a:txBody>
                    <a:bodyPr/>
                    <a:lstStyle/>
                    <a:p>
                      <a:pPr algn="r"/>
                      <a:r>
                        <a:rPr lang="en-US" sz="1800" dirty="0"/>
                        <a:t>$10,000</a:t>
                      </a:r>
                    </a:p>
                  </a:txBody>
                  <a:tcPr marL="118872" marR="118872" marT="45725" marB="45725"/>
                </a:tc>
                <a:extLst>
                  <a:ext uri="{0D108BD9-81ED-4DB2-BD59-A6C34878D82A}">
                    <a16:rowId xmlns:a16="http://schemas.microsoft.com/office/drawing/2014/main" val="10003"/>
                  </a:ext>
                </a:extLst>
              </a:tr>
              <a:tr h="407504">
                <a:tc>
                  <a:txBody>
                    <a:bodyPr/>
                    <a:lstStyle/>
                    <a:p>
                      <a:r>
                        <a:rPr lang="en-US" sz="1800" dirty="0"/>
                        <a:t>Individual</a:t>
                      </a:r>
                      <a:r>
                        <a:rPr lang="en-US" sz="1800" baseline="0" dirty="0"/>
                        <a:t> income taxes</a:t>
                      </a:r>
                      <a:endParaRPr lang="en-US" sz="1800" dirty="0"/>
                    </a:p>
                  </a:txBody>
                  <a:tcPr marL="118872" marR="118872" marT="45725" marB="45725"/>
                </a:tc>
                <a:tc>
                  <a:txBody>
                    <a:bodyPr/>
                    <a:lstStyle/>
                    <a:p>
                      <a:pPr algn="r"/>
                      <a:r>
                        <a:rPr lang="en-US" sz="1800" u="sng" dirty="0"/>
                        <a:t>$1,185 (15%)</a:t>
                      </a:r>
                    </a:p>
                  </a:txBody>
                  <a:tcPr marL="118872" marR="118872" marT="45725" marB="45725"/>
                </a:tc>
                <a:tc>
                  <a:txBody>
                    <a:bodyPr/>
                    <a:lstStyle/>
                    <a:p>
                      <a:pPr algn="r"/>
                      <a:r>
                        <a:rPr lang="en-US" sz="1800" u="sng" dirty="0"/>
                        <a:t>$2,240 (28%)</a:t>
                      </a:r>
                    </a:p>
                  </a:txBody>
                  <a:tcPr marL="118872" marR="118872" marT="45725" marB="45725"/>
                </a:tc>
                <a:extLst>
                  <a:ext uri="{0D108BD9-81ED-4DB2-BD59-A6C34878D82A}">
                    <a16:rowId xmlns:a16="http://schemas.microsoft.com/office/drawing/2014/main" val="10004"/>
                  </a:ext>
                </a:extLst>
              </a:tr>
              <a:tr h="370883">
                <a:tc>
                  <a:txBody>
                    <a:bodyPr/>
                    <a:lstStyle/>
                    <a:p>
                      <a:r>
                        <a:rPr lang="en-US" sz="1800" dirty="0"/>
                        <a:t>Net cash flows</a:t>
                      </a:r>
                    </a:p>
                  </a:txBody>
                  <a:tcPr marL="118872" marR="118872" marT="45725" marB="45725"/>
                </a:tc>
                <a:tc>
                  <a:txBody>
                    <a:bodyPr/>
                    <a:lstStyle/>
                    <a:p>
                      <a:pPr algn="r"/>
                      <a:r>
                        <a:rPr lang="en-US" sz="1800" dirty="0"/>
                        <a:t>$6,715</a:t>
                      </a:r>
                    </a:p>
                  </a:txBody>
                  <a:tcPr marL="118872" marR="118872" marT="45725" marB="45725"/>
                </a:tc>
                <a:tc>
                  <a:txBody>
                    <a:bodyPr/>
                    <a:lstStyle/>
                    <a:p>
                      <a:pPr algn="r"/>
                      <a:r>
                        <a:rPr lang="en-US" sz="1800" dirty="0"/>
                        <a:t>$7,760</a:t>
                      </a:r>
                    </a:p>
                  </a:txBody>
                  <a:tcPr marL="118872" marR="118872" marT="45725" marB="45725"/>
                </a:tc>
                <a:extLst>
                  <a:ext uri="{0D108BD9-81ED-4DB2-BD59-A6C34878D82A}">
                    <a16:rowId xmlns:a16="http://schemas.microsoft.com/office/drawing/2014/main" val="10005"/>
                  </a:ext>
                </a:extLst>
              </a:tr>
            </a:tbl>
          </a:graphicData>
        </a:graphic>
      </p:graphicFrame>
      <p:sp>
        <p:nvSpPr>
          <p:cNvPr id="7" name="TextBox 6">
            <a:extLst>
              <a:ext uri="{FF2B5EF4-FFF2-40B4-BE49-F238E27FC236}">
                <a16:creationId xmlns:a16="http://schemas.microsoft.com/office/drawing/2014/main" id="{7D281F59-A1EB-42E3-9FAA-5A3145B12D2B}"/>
              </a:ext>
            </a:extLst>
          </p:cNvPr>
          <p:cNvSpPr txBox="1"/>
          <p:nvPr/>
        </p:nvSpPr>
        <p:spPr>
          <a:xfrm>
            <a:off x="9490428" y="3501342"/>
            <a:ext cx="2300630" cy="1477328"/>
          </a:xfrm>
          <a:prstGeom prst="rect">
            <a:avLst/>
          </a:prstGeom>
          <a:noFill/>
        </p:spPr>
        <p:txBody>
          <a:bodyPr wrap="none" rtlCol="0">
            <a:spAutoFit/>
          </a:bodyPr>
          <a:lstStyle/>
          <a:p>
            <a:pPr algn="r"/>
            <a:r>
              <a:rPr lang="en-US" dirty="0"/>
              <a:t>$10,000</a:t>
            </a:r>
          </a:p>
          <a:p>
            <a:pPr algn="r"/>
            <a:r>
              <a:rPr lang="en-US" dirty="0"/>
              <a:t>QBI deduction  (</a:t>
            </a:r>
            <a:r>
              <a:rPr lang="en-US" u="sng" dirty="0"/>
              <a:t>2,000</a:t>
            </a:r>
            <a:r>
              <a:rPr lang="en-US" dirty="0"/>
              <a:t>)</a:t>
            </a:r>
          </a:p>
          <a:p>
            <a:pPr algn="r"/>
            <a:r>
              <a:rPr lang="en-US" dirty="0"/>
              <a:t>Net taxable   $8,000</a:t>
            </a:r>
          </a:p>
          <a:p>
            <a:pPr algn="r"/>
            <a:r>
              <a:rPr lang="en-US" u="sng" dirty="0"/>
              <a:t>x 28%</a:t>
            </a:r>
          </a:p>
          <a:p>
            <a:pPr algn="r"/>
            <a:r>
              <a:rPr lang="en-US" dirty="0"/>
              <a:t>$2,240</a:t>
            </a:r>
          </a:p>
        </p:txBody>
      </p:sp>
      <p:cxnSp>
        <p:nvCxnSpPr>
          <p:cNvPr id="9" name="Straight Arrow Connector 8">
            <a:extLst>
              <a:ext uri="{FF2B5EF4-FFF2-40B4-BE49-F238E27FC236}">
                <a16:creationId xmlns:a16="http://schemas.microsoft.com/office/drawing/2014/main" id="{D3AFEA1E-B6FF-4DE7-93BB-313401E1291E}"/>
              </a:ext>
            </a:extLst>
          </p:cNvPr>
          <p:cNvCxnSpPr/>
          <p:nvPr/>
        </p:nvCxnSpPr>
        <p:spPr>
          <a:xfrm flipV="1">
            <a:off x="8747857" y="4381018"/>
            <a:ext cx="945940" cy="474562"/>
          </a:xfrm>
          <a:prstGeom prst="straightConnector1">
            <a:avLst/>
          </a:prstGeom>
          <a:ln>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50121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arn(inVertical)">
                                      <p:cBhvr>
                                        <p:cTn id="12" dur="500"/>
                                        <p:tgtEl>
                                          <p:spTgt spid="7"/>
                                        </p:tgtEl>
                                      </p:cBhvr>
                                    </p:animEffect>
                                  </p:childTnLst>
                                </p:cTn>
                              </p:par>
                              <p:par>
                                <p:cTn id="13" presetID="16" presetClass="entr" presetSubtype="21" fill="hold" nodeType="with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Vertical)">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66D1A-A9D3-4E60-9D3D-FCC440F20591}"/>
              </a:ext>
            </a:extLst>
          </p:cNvPr>
          <p:cNvSpPr>
            <a:spLocks noGrp="1"/>
          </p:cNvSpPr>
          <p:nvPr>
            <p:ph type="title"/>
          </p:nvPr>
        </p:nvSpPr>
        <p:spPr/>
        <p:txBody>
          <a:bodyPr/>
          <a:lstStyle/>
          <a:p>
            <a:r>
              <a:rPr lang="en-US" dirty="0"/>
              <a:t>Entity</a:t>
            </a:r>
          </a:p>
        </p:txBody>
      </p:sp>
      <p:sp>
        <p:nvSpPr>
          <p:cNvPr id="3" name="Content Placeholder 2">
            <a:extLst>
              <a:ext uri="{FF2B5EF4-FFF2-40B4-BE49-F238E27FC236}">
                <a16:creationId xmlns:a16="http://schemas.microsoft.com/office/drawing/2014/main" id="{B6E338BA-367A-4AB8-ABBC-1B802F2DA5C0}"/>
              </a:ext>
            </a:extLst>
          </p:cNvPr>
          <p:cNvSpPr>
            <a:spLocks noGrp="1"/>
          </p:cNvSpPr>
          <p:nvPr>
            <p:ph idx="1"/>
          </p:nvPr>
        </p:nvSpPr>
        <p:spPr>
          <a:xfrm>
            <a:off x="427383" y="993913"/>
            <a:ext cx="11155017" cy="4530195"/>
          </a:xfrm>
        </p:spPr>
        <p:txBody>
          <a:bodyPr/>
          <a:lstStyle/>
          <a:p>
            <a:r>
              <a:rPr lang="en-US" dirty="0"/>
              <a:t>Pam and Jim are opening a pizza parlor.  Jim wants to incorporate.  Pam wants to form a partnership.  The pizza parlor is expected to make $10,000 in year 1.  </a:t>
            </a:r>
            <a:r>
              <a:rPr lang="en-US" b="1" u="sng" dirty="0"/>
              <a:t>NO </a:t>
            </a:r>
            <a:r>
              <a:rPr lang="en-US" dirty="0"/>
              <a:t>earnings are going to be distributed during the year.</a:t>
            </a:r>
          </a:p>
        </p:txBody>
      </p:sp>
      <p:sp>
        <p:nvSpPr>
          <p:cNvPr id="4" name="Date Placeholder 3">
            <a:extLst>
              <a:ext uri="{FF2B5EF4-FFF2-40B4-BE49-F238E27FC236}">
                <a16:creationId xmlns:a16="http://schemas.microsoft.com/office/drawing/2014/main" id="{07166154-A443-40E6-9E71-B1BDA9502A10}"/>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0E394CFA-E258-4842-AC24-A7EF23CE59B0}"/>
              </a:ext>
            </a:extLst>
          </p:cNvPr>
          <p:cNvSpPr>
            <a:spLocks noGrp="1"/>
          </p:cNvSpPr>
          <p:nvPr>
            <p:ph type="sldNum" sz="quarter" idx="12"/>
          </p:nvPr>
        </p:nvSpPr>
        <p:spPr/>
        <p:txBody>
          <a:bodyPr/>
          <a:lstStyle/>
          <a:p>
            <a:fld id="{1E1906E7-A341-F64A-82D4-7221B283D03F}" type="slidenum">
              <a:rPr lang="en-US" smtClean="0"/>
              <a:pPr/>
              <a:t>3</a:t>
            </a:fld>
            <a:endParaRPr lang="en-US" dirty="0"/>
          </a:p>
        </p:txBody>
      </p:sp>
      <p:graphicFrame>
        <p:nvGraphicFramePr>
          <p:cNvPr id="6" name="Table 5">
            <a:extLst>
              <a:ext uri="{FF2B5EF4-FFF2-40B4-BE49-F238E27FC236}">
                <a16:creationId xmlns:a16="http://schemas.microsoft.com/office/drawing/2014/main" id="{7654378F-746A-49ED-9148-CEF7FF720CA5}"/>
              </a:ext>
            </a:extLst>
          </p:cNvPr>
          <p:cNvGraphicFramePr>
            <a:graphicFrameLocks noGrp="1"/>
          </p:cNvGraphicFramePr>
          <p:nvPr>
            <p:extLst>
              <p:ext uri="{D42A27DB-BD31-4B8C-83A1-F6EECF244321}">
                <p14:modId xmlns:p14="http://schemas.microsoft.com/office/powerpoint/2010/main" val="808669145"/>
              </p:ext>
            </p:extLst>
          </p:nvPr>
        </p:nvGraphicFramePr>
        <p:xfrm>
          <a:off x="2208475" y="3124199"/>
          <a:ext cx="7924800" cy="2308812"/>
        </p:xfrm>
        <a:graphic>
          <a:graphicData uri="http://schemas.openxmlformats.org/drawingml/2006/table">
            <a:tbl>
              <a:tblPr firstRow="1" bandRow="1">
                <a:tableStyleId>{5C22544A-7EE6-4342-B048-85BDC9FD1C3A}</a:tableStyleId>
              </a:tblPr>
              <a:tblGrid>
                <a:gridCol w="3138777">
                  <a:extLst>
                    <a:ext uri="{9D8B030D-6E8A-4147-A177-3AD203B41FA5}">
                      <a16:colId xmlns:a16="http://schemas.microsoft.com/office/drawing/2014/main" val="20000"/>
                    </a:ext>
                  </a:extLst>
                </a:gridCol>
                <a:gridCol w="2144423">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370883">
                <a:tc>
                  <a:txBody>
                    <a:bodyPr/>
                    <a:lstStyle/>
                    <a:p>
                      <a:endParaRPr lang="en-US" sz="1800" dirty="0"/>
                    </a:p>
                  </a:txBody>
                  <a:tcPr marL="118872" marR="118872" marT="45725" marB="45725"/>
                </a:tc>
                <a:tc>
                  <a:txBody>
                    <a:bodyPr/>
                    <a:lstStyle/>
                    <a:p>
                      <a:r>
                        <a:rPr lang="en-US" sz="1800" dirty="0"/>
                        <a:t>Corporation</a:t>
                      </a:r>
                    </a:p>
                  </a:txBody>
                  <a:tcPr marL="118872" marR="118872" marT="45725" marB="45725"/>
                </a:tc>
                <a:tc>
                  <a:txBody>
                    <a:bodyPr/>
                    <a:lstStyle/>
                    <a:p>
                      <a:r>
                        <a:rPr lang="en-US" sz="1800" dirty="0"/>
                        <a:t>Partnership</a:t>
                      </a:r>
                    </a:p>
                  </a:txBody>
                  <a:tcPr marL="118872" marR="118872" marT="45725" marB="45725"/>
                </a:tc>
                <a:extLst>
                  <a:ext uri="{0D108BD9-81ED-4DB2-BD59-A6C34878D82A}">
                    <a16:rowId xmlns:a16="http://schemas.microsoft.com/office/drawing/2014/main" val="10000"/>
                  </a:ext>
                </a:extLst>
              </a:tr>
              <a:tr h="370883">
                <a:tc>
                  <a:txBody>
                    <a:bodyPr/>
                    <a:lstStyle/>
                    <a:p>
                      <a:r>
                        <a:rPr lang="en-US" sz="1800" dirty="0"/>
                        <a:t>Taxable Income</a:t>
                      </a:r>
                    </a:p>
                  </a:txBody>
                  <a:tcPr marL="118872" marR="118872" marT="45725" marB="45725"/>
                </a:tc>
                <a:tc>
                  <a:txBody>
                    <a:bodyPr/>
                    <a:lstStyle/>
                    <a:p>
                      <a:pPr algn="r"/>
                      <a:r>
                        <a:rPr lang="en-US" sz="1800" dirty="0"/>
                        <a:t>$10,000</a:t>
                      </a:r>
                    </a:p>
                  </a:txBody>
                  <a:tcPr marL="118872" marR="118872" marT="45725" marB="45725"/>
                </a:tc>
                <a:tc>
                  <a:txBody>
                    <a:bodyPr/>
                    <a:lstStyle/>
                    <a:p>
                      <a:pPr algn="r"/>
                      <a:r>
                        <a:rPr lang="en-US" sz="1800" dirty="0"/>
                        <a:t>$10,000</a:t>
                      </a:r>
                    </a:p>
                  </a:txBody>
                  <a:tcPr marL="118872" marR="118872" marT="45725" marB="45725"/>
                </a:tc>
                <a:extLst>
                  <a:ext uri="{0D108BD9-81ED-4DB2-BD59-A6C34878D82A}">
                    <a16:rowId xmlns:a16="http://schemas.microsoft.com/office/drawing/2014/main" val="10001"/>
                  </a:ext>
                </a:extLst>
              </a:tr>
              <a:tr h="370883">
                <a:tc>
                  <a:txBody>
                    <a:bodyPr/>
                    <a:lstStyle/>
                    <a:p>
                      <a:r>
                        <a:rPr lang="en-US" sz="1800" dirty="0"/>
                        <a:t>Entity-level</a:t>
                      </a:r>
                      <a:r>
                        <a:rPr lang="en-US" sz="1800" baseline="0" dirty="0"/>
                        <a:t> tax</a:t>
                      </a:r>
                      <a:endParaRPr lang="en-US" sz="1800" dirty="0"/>
                    </a:p>
                  </a:txBody>
                  <a:tcPr marL="118872" marR="118872" marT="45725" marB="45725"/>
                </a:tc>
                <a:tc>
                  <a:txBody>
                    <a:bodyPr/>
                    <a:lstStyle/>
                    <a:p>
                      <a:pPr algn="r"/>
                      <a:r>
                        <a:rPr lang="en-US" sz="1800" u="sng" dirty="0"/>
                        <a:t>$2,100 (21%)</a:t>
                      </a:r>
                    </a:p>
                  </a:txBody>
                  <a:tcPr marL="118872" marR="118872" marT="45725" marB="45725"/>
                </a:tc>
                <a:tc>
                  <a:txBody>
                    <a:bodyPr/>
                    <a:lstStyle/>
                    <a:p>
                      <a:pPr algn="r"/>
                      <a:r>
                        <a:rPr lang="en-US" sz="1800" u="sng" dirty="0"/>
                        <a:t>$0 (flow-through)</a:t>
                      </a:r>
                    </a:p>
                  </a:txBody>
                  <a:tcPr marL="118872" marR="118872" marT="45725" marB="45725"/>
                </a:tc>
                <a:extLst>
                  <a:ext uri="{0D108BD9-81ED-4DB2-BD59-A6C34878D82A}">
                    <a16:rowId xmlns:a16="http://schemas.microsoft.com/office/drawing/2014/main" val="10002"/>
                  </a:ext>
                </a:extLst>
              </a:tr>
              <a:tr h="434543">
                <a:tc>
                  <a:txBody>
                    <a:bodyPr/>
                    <a:lstStyle/>
                    <a:p>
                      <a:r>
                        <a:rPr lang="en-US" sz="1800" dirty="0"/>
                        <a:t>Net entity profit distributed</a:t>
                      </a:r>
                    </a:p>
                  </a:txBody>
                  <a:tcPr marL="118872" marR="118872" marT="45725" marB="45725"/>
                </a:tc>
                <a:tc>
                  <a:txBody>
                    <a:bodyPr/>
                    <a:lstStyle/>
                    <a:p>
                      <a:pPr algn="r"/>
                      <a:r>
                        <a:rPr lang="en-US" sz="1800" dirty="0"/>
                        <a:t>$7,900</a:t>
                      </a:r>
                    </a:p>
                  </a:txBody>
                  <a:tcPr marL="118872" marR="118872" marT="45725" marB="45725"/>
                </a:tc>
                <a:tc>
                  <a:txBody>
                    <a:bodyPr/>
                    <a:lstStyle/>
                    <a:p>
                      <a:pPr algn="r"/>
                      <a:r>
                        <a:rPr lang="en-US" sz="1800" dirty="0"/>
                        <a:t>$10,000</a:t>
                      </a:r>
                    </a:p>
                  </a:txBody>
                  <a:tcPr marL="118872" marR="118872" marT="45725" marB="45725"/>
                </a:tc>
                <a:extLst>
                  <a:ext uri="{0D108BD9-81ED-4DB2-BD59-A6C34878D82A}">
                    <a16:rowId xmlns:a16="http://schemas.microsoft.com/office/drawing/2014/main" val="10003"/>
                  </a:ext>
                </a:extLst>
              </a:tr>
              <a:tr h="390737">
                <a:tc>
                  <a:txBody>
                    <a:bodyPr/>
                    <a:lstStyle/>
                    <a:p>
                      <a:r>
                        <a:rPr lang="en-US" sz="1800" dirty="0"/>
                        <a:t>Individual</a:t>
                      </a:r>
                      <a:r>
                        <a:rPr lang="en-US" sz="1800" baseline="0" dirty="0"/>
                        <a:t> income taxes</a:t>
                      </a:r>
                      <a:endParaRPr lang="en-US" sz="1800" dirty="0"/>
                    </a:p>
                  </a:txBody>
                  <a:tcPr marL="118872" marR="118872" marT="45725" marB="45725"/>
                </a:tc>
                <a:tc>
                  <a:txBody>
                    <a:bodyPr/>
                    <a:lstStyle/>
                    <a:p>
                      <a:pPr algn="r"/>
                      <a:r>
                        <a:rPr lang="en-US" sz="1800" u="sng" dirty="0"/>
                        <a:t>$0</a:t>
                      </a:r>
                    </a:p>
                  </a:txBody>
                  <a:tcPr marL="118872" marR="118872" marT="45725" marB="45725"/>
                </a:tc>
                <a:tc>
                  <a:txBody>
                    <a:bodyPr/>
                    <a:lstStyle/>
                    <a:p>
                      <a:pPr algn="r"/>
                      <a:r>
                        <a:rPr lang="en-US" sz="1800" u="sng" dirty="0"/>
                        <a:t>$2,240 (28%)</a:t>
                      </a:r>
                    </a:p>
                  </a:txBody>
                  <a:tcPr marL="118872" marR="118872" marT="45725" marB="45725"/>
                </a:tc>
                <a:extLst>
                  <a:ext uri="{0D108BD9-81ED-4DB2-BD59-A6C34878D82A}">
                    <a16:rowId xmlns:a16="http://schemas.microsoft.com/office/drawing/2014/main" val="10004"/>
                  </a:ext>
                </a:extLst>
              </a:tr>
              <a:tr h="370883">
                <a:tc>
                  <a:txBody>
                    <a:bodyPr/>
                    <a:lstStyle/>
                    <a:p>
                      <a:r>
                        <a:rPr lang="en-US" sz="1800" dirty="0"/>
                        <a:t>Net cash flows</a:t>
                      </a:r>
                    </a:p>
                  </a:txBody>
                  <a:tcPr marL="118872" marR="118872" marT="45725" marB="45725"/>
                </a:tc>
                <a:tc>
                  <a:txBody>
                    <a:bodyPr/>
                    <a:lstStyle/>
                    <a:p>
                      <a:pPr algn="r"/>
                      <a:r>
                        <a:rPr lang="en-US" sz="1800" dirty="0"/>
                        <a:t>$0</a:t>
                      </a:r>
                    </a:p>
                  </a:txBody>
                  <a:tcPr marL="118872" marR="118872" marT="45725" marB="45725"/>
                </a:tc>
                <a:tc>
                  <a:txBody>
                    <a:bodyPr/>
                    <a:lstStyle/>
                    <a:p>
                      <a:pPr algn="r"/>
                      <a:r>
                        <a:rPr lang="en-US" sz="1800" dirty="0"/>
                        <a:t>($2,240)</a:t>
                      </a:r>
                    </a:p>
                  </a:txBody>
                  <a:tcPr marL="118872" marR="118872" marT="45725" marB="4572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2029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8CF83-FA1B-4541-8C6B-C166CA6E09E7}"/>
              </a:ext>
            </a:extLst>
          </p:cNvPr>
          <p:cNvSpPr>
            <a:spLocks noGrp="1"/>
          </p:cNvSpPr>
          <p:nvPr>
            <p:ph type="title"/>
          </p:nvPr>
        </p:nvSpPr>
        <p:spPr/>
        <p:txBody>
          <a:bodyPr/>
          <a:lstStyle/>
          <a:p>
            <a:r>
              <a:rPr lang="en-US" dirty="0"/>
              <a:t>Entity</a:t>
            </a:r>
          </a:p>
        </p:txBody>
      </p:sp>
      <p:sp>
        <p:nvSpPr>
          <p:cNvPr id="3" name="Content Placeholder 2">
            <a:extLst>
              <a:ext uri="{FF2B5EF4-FFF2-40B4-BE49-F238E27FC236}">
                <a16:creationId xmlns:a16="http://schemas.microsoft.com/office/drawing/2014/main" id="{1465E9B3-993A-41D5-A54E-91E0A1D0317D}"/>
              </a:ext>
            </a:extLst>
          </p:cNvPr>
          <p:cNvSpPr>
            <a:spLocks noGrp="1"/>
          </p:cNvSpPr>
          <p:nvPr>
            <p:ph idx="1"/>
          </p:nvPr>
        </p:nvSpPr>
        <p:spPr>
          <a:xfrm>
            <a:off x="397565" y="1242391"/>
            <a:ext cx="11184835" cy="4281717"/>
          </a:xfrm>
        </p:spPr>
        <p:txBody>
          <a:bodyPr/>
          <a:lstStyle/>
          <a:p>
            <a:r>
              <a:rPr lang="en-US" dirty="0"/>
              <a:t>Income Shifting between people</a:t>
            </a:r>
          </a:p>
          <a:p>
            <a:pPr lvl="1"/>
            <a:r>
              <a:rPr lang="en-US" sz="2000" dirty="0"/>
              <a:t>Dentist Susan makes lots and lots of money from her dental practice.  She’d like to shift some of that income to her daughter age 17.  Her marginal tax rate is 40%. As a result, she hires her daughter as an “assistant” in her office and pays her a $10,000 salary. Since her daughter has no income, her tax bracket is 10%.</a:t>
            </a:r>
          </a:p>
          <a:p>
            <a:endParaRPr lang="en-US" dirty="0"/>
          </a:p>
        </p:txBody>
      </p:sp>
      <p:sp>
        <p:nvSpPr>
          <p:cNvPr id="4" name="Date Placeholder 3">
            <a:extLst>
              <a:ext uri="{FF2B5EF4-FFF2-40B4-BE49-F238E27FC236}">
                <a16:creationId xmlns:a16="http://schemas.microsoft.com/office/drawing/2014/main" id="{4D32406A-19EC-4384-9049-D686CA01F81D}"/>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F9AFE6C7-4A5F-4FAE-8717-4B3F29FCAAD0}"/>
              </a:ext>
            </a:extLst>
          </p:cNvPr>
          <p:cNvSpPr>
            <a:spLocks noGrp="1"/>
          </p:cNvSpPr>
          <p:nvPr>
            <p:ph type="sldNum" sz="quarter" idx="12"/>
          </p:nvPr>
        </p:nvSpPr>
        <p:spPr/>
        <p:txBody>
          <a:bodyPr/>
          <a:lstStyle/>
          <a:p>
            <a:fld id="{1E1906E7-A341-F64A-82D4-7221B283D03F}" type="slidenum">
              <a:rPr lang="en-US" smtClean="0"/>
              <a:pPr/>
              <a:t>4</a:t>
            </a:fld>
            <a:endParaRPr lang="en-US" dirty="0"/>
          </a:p>
        </p:txBody>
      </p:sp>
      <p:graphicFrame>
        <p:nvGraphicFramePr>
          <p:cNvPr id="6" name="Table 5">
            <a:extLst>
              <a:ext uri="{FF2B5EF4-FFF2-40B4-BE49-F238E27FC236}">
                <a16:creationId xmlns:a16="http://schemas.microsoft.com/office/drawing/2014/main" id="{315A637E-DC8A-4D3B-A1C2-DA83C9A43521}"/>
              </a:ext>
            </a:extLst>
          </p:cNvPr>
          <p:cNvGraphicFramePr>
            <a:graphicFrameLocks noGrp="1"/>
          </p:cNvGraphicFramePr>
          <p:nvPr>
            <p:extLst>
              <p:ext uri="{D42A27DB-BD31-4B8C-83A1-F6EECF244321}">
                <p14:modId xmlns:p14="http://schemas.microsoft.com/office/powerpoint/2010/main" val="1614044276"/>
              </p:ext>
            </p:extLst>
          </p:nvPr>
        </p:nvGraphicFramePr>
        <p:xfrm>
          <a:off x="2027582" y="3355800"/>
          <a:ext cx="7924800" cy="1854200"/>
        </p:xfrm>
        <a:graphic>
          <a:graphicData uri="http://schemas.openxmlformats.org/drawingml/2006/table">
            <a:tbl>
              <a:tblPr firstRow="1" bandRow="1">
                <a:tableStyleId>{5C22544A-7EE6-4342-B048-85BDC9FD1C3A}</a:tableStyleId>
              </a:tblPr>
              <a:tblGrid>
                <a:gridCol w="2641600">
                  <a:extLst>
                    <a:ext uri="{9D8B030D-6E8A-4147-A177-3AD203B41FA5}">
                      <a16:colId xmlns:a16="http://schemas.microsoft.com/office/drawing/2014/main" val="20000"/>
                    </a:ext>
                  </a:extLst>
                </a:gridCol>
                <a:gridCol w="2641600">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370840">
                <a:tc>
                  <a:txBody>
                    <a:bodyPr/>
                    <a:lstStyle/>
                    <a:p>
                      <a:endParaRPr lang="en-US" dirty="0"/>
                    </a:p>
                  </a:txBody>
                  <a:tcPr marL="118872" marR="118872"/>
                </a:tc>
                <a:tc>
                  <a:txBody>
                    <a:bodyPr/>
                    <a:lstStyle/>
                    <a:p>
                      <a:r>
                        <a:rPr lang="en-US" dirty="0"/>
                        <a:t>Only Dentist</a:t>
                      </a:r>
                    </a:p>
                  </a:txBody>
                  <a:tcPr marL="118872" marR="118872"/>
                </a:tc>
                <a:tc>
                  <a:txBody>
                    <a:bodyPr/>
                    <a:lstStyle/>
                    <a:p>
                      <a:r>
                        <a:rPr lang="en-US" dirty="0"/>
                        <a:t>w/ Daughter</a:t>
                      </a:r>
                    </a:p>
                  </a:txBody>
                  <a:tcPr marL="118872" marR="118872"/>
                </a:tc>
                <a:extLst>
                  <a:ext uri="{0D108BD9-81ED-4DB2-BD59-A6C34878D82A}">
                    <a16:rowId xmlns:a16="http://schemas.microsoft.com/office/drawing/2014/main" val="10000"/>
                  </a:ext>
                </a:extLst>
              </a:tr>
              <a:tr h="370840">
                <a:tc>
                  <a:txBody>
                    <a:bodyPr/>
                    <a:lstStyle/>
                    <a:p>
                      <a:r>
                        <a:rPr lang="en-US" dirty="0"/>
                        <a:t>Shifted income</a:t>
                      </a:r>
                    </a:p>
                  </a:txBody>
                  <a:tcPr marL="118872" marR="118872"/>
                </a:tc>
                <a:tc>
                  <a:txBody>
                    <a:bodyPr/>
                    <a:lstStyle/>
                    <a:p>
                      <a:r>
                        <a:rPr lang="en-US" dirty="0"/>
                        <a:t>$10,000</a:t>
                      </a:r>
                    </a:p>
                  </a:txBody>
                  <a:tcPr marL="118872" marR="118872"/>
                </a:tc>
                <a:tc>
                  <a:txBody>
                    <a:bodyPr/>
                    <a:lstStyle/>
                    <a:p>
                      <a:r>
                        <a:rPr lang="en-US" dirty="0"/>
                        <a:t>$10,000</a:t>
                      </a:r>
                    </a:p>
                  </a:txBody>
                  <a:tcPr marL="118872" marR="118872"/>
                </a:tc>
                <a:extLst>
                  <a:ext uri="{0D108BD9-81ED-4DB2-BD59-A6C34878D82A}">
                    <a16:rowId xmlns:a16="http://schemas.microsoft.com/office/drawing/2014/main" val="10001"/>
                  </a:ext>
                </a:extLst>
              </a:tr>
              <a:tr h="370840">
                <a:tc>
                  <a:txBody>
                    <a:bodyPr/>
                    <a:lstStyle/>
                    <a:p>
                      <a:r>
                        <a:rPr lang="en-US" dirty="0"/>
                        <a:t>Tax Rate</a:t>
                      </a:r>
                    </a:p>
                  </a:txBody>
                  <a:tcPr marL="118872" marR="118872"/>
                </a:tc>
                <a:tc>
                  <a:txBody>
                    <a:bodyPr/>
                    <a:lstStyle/>
                    <a:p>
                      <a:r>
                        <a:rPr lang="en-US" dirty="0"/>
                        <a:t>40%</a:t>
                      </a:r>
                    </a:p>
                  </a:txBody>
                  <a:tcPr marL="118872" marR="118872"/>
                </a:tc>
                <a:tc>
                  <a:txBody>
                    <a:bodyPr/>
                    <a:lstStyle/>
                    <a:p>
                      <a:r>
                        <a:rPr lang="en-US" dirty="0"/>
                        <a:t>10%</a:t>
                      </a:r>
                    </a:p>
                  </a:txBody>
                  <a:tcPr marL="118872" marR="118872"/>
                </a:tc>
                <a:extLst>
                  <a:ext uri="{0D108BD9-81ED-4DB2-BD59-A6C34878D82A}">
                    <a16:rowId xmlns:a16="http://schemas.microsoft.com/office/drawing/2014/main" val="10002"/>
                  </a:ext>
                </a:extLst>
              </a:tr>
              <a:tr h="370840">
                <a:tc>
                  <a:txBody>
                    <a:bodyPr/>
                    <a:lstStyle/>
                    <a:p>
                      <a:r>
                        <a:rPr lang="en-US" dirty="0"/>
                        <a:t>Tax Liability</a:t>
                      </a:r>
                    </a:p>
                  </a:txBody>
                  <a:tcPr marL="118872" marR="118872"/>
                </a:tc>
                <a:tc>
                  <a:txBody>
                    <a:bodyPr/>
                    <a:lstStyle/>
                    <a:p>
                      <a:r>
                        <a:rPr lang="en-US" dirty="0"/>
                        <a:t>$4,000</a:t>
                      </a:r>
                    </a:p>
                  </a:txBody>
                  <a:tcPr marL="118872" marR="118872"/>
                </a:tc>
                <a:tc>
                  <a:txBody>
                    <a:bodyPr/>
                    <a:lstStyle/>
                    <a:p>
                      <a:r>
                        <a:rPr lang="en-US" dirty="0"/>
                        <a:t>$1,000</a:t>
                      </a:r>
                    </a:p>
                  </a:txBody>
                  <a:tcPr marL="118872" marR="118872"/>
                </a:tc>
                <a:extLst>
                  <a:ext uri="{0D108BD9-81ED-4DB2-BD59-A6C34878D82A}">
                    <a16:rowId xmlns:a16="http://schemas.microsoft.com/office/drawing/2014/main" val="10003"/>
                  </a:ext>
                </a:extLst>
              </a:tr>
              <a:tr h="370840">
                <a:tc>
                  <a:txBody>
                    <a:bodyPr/>
                    <a:lstStyle/>
                    <a:p>
                      <a:r>
                        <a:rPr lang="en-US" dirty="0"/>
                        <a:t>Tax Savings</a:t>
                      </a:r>
                    </a:p>
                  </a:txBody>
                  <a:tcPr marL="118872" marR="118872"/>
                </a:tc>
                <a:tc>
                  <a:txBody>
                    <a:bodyPr/>
                    <a:lstStyle/>
                    <a:p>
                      <a:endParaRPr lang="en-US" dirty="0"/>
                    </a:p>
                  </a:txBody>
                  <a:tcPr marL="118872" marR="118872"/>
                </a:tc>
                <a:tc>
                  <a:txBody>
                    <a:bodyPr/>
                    <a:lstStyle/>
                    <a:p>
                      <a:r>
                        <a:rPr lang="en-US" dirty="0"/>
                        <a:t>$3,000</a:t>
                      </a:r>
                    </a:p>
                  </a:txBody>
                  <a:tcPr marL="118872" marR="11887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54338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9E4627-2534-447B-9360-51A7E7517011}"/>
              </a:ext>
            </a:extLst>
          </p:cNvPr>
          <p:cNvSpPr>
            <a:spLocks noGrp="1"/>
          </p:cNvSpPr>
          <p:nvPr>
            <p:ph type="title"/>
          </p:nvPr>
        </p:nvSpPr>
        <p:spPr/>
        <p:txBody>
          <a:bodyPr/>
          <a:lstStyle/>
          <a:p>
            <a:r>
              <a:rPr lang="en-US" dirty="0"/>
              <a:t>Entity</a:t>
            </a:r>
          </a:p>
        </p:txBody>
      </p:sp>
      <p:sp>
        <p:nvSpPr>
          <p:cNvPr id="3" name="Content Placeholder 2">
            <a:extLst>
              <a:ext uri="{FF2B5EF4-FFF2-40B4-BE49-F238E27FC236}">
                <a16:creationId xmlns:a16="http://schemas.microsoft.com/office/drawing/2014/main" id="{6B336C99-2767-4515-84CA-694A15A96B82}"/>
              </a:ext>
            </a:extLst>
          </p:cNvPr>
          <p:cNvSpPr>
            <a:spLocks noGrp="1"/>
          </p:cNvSpPr>
          <p:nvPr>
            <p:ph idx="1"/>
          </p:nvPr>
        </p:nvSpPr>
        <p:spPr>
          <a:xfrm>
            <a:off x="609600" y="1212575"/>
            <a:ext cx="10972800" cy="4311534"/>
          </a:xfrm>
        </p:spPr>
        <p:txBody>
          <a:bodyPr/>
          <a:lstStyle/>
          <a:p>
            <a:r>
              <a:rPr lang="en-US" altLang="zh-HK" sz="2800" dirty="0">
                <a:ea typeface="新細明體" charset="-120"/>
              </a:rPr>
              <a:t>Income shifting exploits the differences in tax rates across taxpayers by shifting </a:t>
            </a:r>
            <a:r>
              <a:rPr lang="en-US" altLang="zh-HK" sz="2800" u="sng" dirty="0">
                <a:ea typeface="新細明體" charset="-120"/>
              </a:rPr>
              <a:t>income from high-tax rate</a:t>
            </a:r>
            <a:r>
              <a:rPr lang="en-US" altLang="zh-HK" sz="2800" dirty="0">
                <a:ea typeface="新細明體" charset="-120"/>
              </a:rPr>
              <a:t> taxpayers </a:t>
            </a:r>
            <a:r>
              <a:rPr lang="en-US" altLang="zh-HK" sz="2800" u="sng" dirty="0">
                <a:ea typeface="新細明體" charset="-120"/>
              </a:rPr>
              <a:t>to low-tax rate</a:t>
            </a:r>
            <a:r>
              <a:rPr lang="en-US" altLang="zh-HK" sz="2800" dirty="0">
                <a:ea typeface="新細明體" charset="-120"/>
              </a:rPr>
              <a:t> taxpayers or shifting </a:t>
            </a:r>
            <a:r>
              <a:rPr lang="en-US" altLang="zh-HK" sz="2800" u="sng" dirty="0">
                <a:ea typeface="新細明體" charset="-120"/>
              </a:rPr>
              <a:t>deductions from low-tax rate</a:t>
            </a:r>
            <a:r>
              <a:rPr lang="en-US" altLang="zh-HK" sz="2800" dirty="0">
                <a:ea typeface="新細明體" charset="-120"/>
              </a:rPr>
              <a:t> taxpayers to </a:t>
            </a:r>
            <a:r>
              <a:rPr lang="en-US" altLang="zh-HK" sz="2800" u="sng" dirty="0">
                <a:ea typeface="新細明體" charset="-120"/>
              </a:rPr>
              <a:t>high-tax rate </a:t>
            </a:r>
            <a:r>
              <a:rPr lang="en-US" altLang="zh-HK" sz="2800" dirty="0">
                <a:ea typeface="新細明體" charset="-120"/>
              </a:rPr>
              <a:t>taxpayers</a:t>
            </a:r>
          </a:p>
          <a:p>
            <a:r>
              <a:rPr lang="en-US" sz="2800" dirty="0"/>
              <a:t>Transactions between family members</a:t>
            </a:r>
          </a:p>
          <a:p>
            <a:pPr lvl="1"/>
            <a:r>
              <a:rPr lang="en-US" sz="2400" dirty="0"/>
              <a:t>Children generally have lower marginal tax rates and therefore, parents may shift income to children so it will be taxed at the child’s tax rate</a:t>
            </a:r>
          </a:p>
          <a:p>
            <a:endParaRPr lang="en-US" dirty="0"/>
          </a:p>
        </p:txBody>
      </p:sp>
      <p:sp>
        <p:nvSpPr>
          <p:cNvPr id="4" name="Date Placeholder 3">
            <a:extLst>
              <a:ext uri="{FF2B5EF4-FFF2-40B4-BE49-F238E27FC236}">
                <a16:creationId xmlns:a16="http://schemas.microsoft.com/office/drawing/2014/main" id="{A2035BEA-62C7-4E7D-B9C3-823330EC6677}"/>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6FAFF9AE-A903-4D43-8502-69565DD902CE}"/>
              </a:ext>
            </a:extLst>
          </p:cNvPr>
          <p:cNvSpPr>
            <a:spLocks noGrp="1"/>
          </p:cNvSpPr>
          <p:nvPr>
            <p:ph type="sldNum" sz="quarter" idx="12"/>
          </p:nvPr>
        </p:nvSpPr>
        <p:spPr/>
        <p:txBody>
          <a:bodyPr/>
          <a:lstStyle/>
          <a:p>
            <a:fld id="{1E1906E7-A341-F64A-82D4-7221B283D03F}" type="slidenum">
              <a:rPr lang="en-US" smtClean="0"/>
              <a:pPr/>
              <a:t>5</a:t>
            </a:fld>
            <a:endParaRPr lang="en-US" dirty="0"/>
          </a:p>
        </p:txBody>
      </p:sp>
    </p:spTree>
    <p:extLst>
      <p:ext uri="{BB962C8B-B14F-4D97-AF65-F5344CB8AC3E}">
        <p14:creationId xmlns:p14="http://schemas.microsoft.com/office/powerpoint/2010/main" val="3497477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7DD05F-CBDC-4D2A-8ACB-3DD3F8403485}"/>
              </a:ext>
            </a:extLst>
          </p:cNvPr>
          <p:cNvSpPr>
            <a:spLocks noGrp="1"/>
          </p:cNvSpPr>
          <p:nvPr>
            <p:ph type="title"/>
          </p:nvPr>
        </p:nvSpPr>
        <p:spPr/>
        <p:txBody>
          <a:bodyPr/>
          <a:lstStyle/>
          <a:p>
            <a:r>
              <a:rPr lang="en-US" dirty="0"/>
              <a:t>Entity</a:t>
            </a:r>
          </a:p>
        </p:txBody>
      </p:sp>
      <p:sp>
        <p:nvSpPr>
          <p:cNvPr id="3" name="Content Placeholder 2">
            <a:extLst>
              <a:ext uri="{FF2B5EF4-FFF2-40B4-BE49-F238E27FC236}">
                <a16:creationId xmlns:a16="http://schemas.microsoft.com/office/drawing/2014/main" id="{98988462-6226-4A77-B293-0848CDACFB58}"/>
              </a:ext>
            </a:extLst>
          </p:cNvPr>
          <p:cNvSpPr>
            <a:spLocks noGrp="1"/>
          </p:cNvSpPr>
          <p:nvPr>
            <p:ph idx="1"/>
          </p:nvPr>
        </p:nvSpPr>
        <p:spPr>
          <a:xfrm>
            <a:off x="477078" y="1133061"/>
            <a:ext cx="11105322" cy="4391047"/>
          </a:xfrm>
        </p:spPr>
        <p:txBody>
          <a:bodyPr/>
          <a:lstStyle/>
          <a:p>
            <a:r>
              <a:rPr lang="en-US" dirty="0"/>
              <a:t>Transactions between owners and their businesses</a:t>
            </a:r>
          </a:p>
          <a:p>
            <a:pPr lvl="1"/>
            <a:r>
              <a:rPr lang="en-US" dirty="0"/>
              <a:t>Incorporating a business and thus shifting income from an individual to the corporation may result in lower current taxation of the business income </a:t>
            </a:r>
          </a:p>
          <a:p>
            <a:pPr lvl="1"/>
            <a:r>
              <a:rPr lang="en-US" dirty="0"/>
              <a:t>Shifting income from a corporation to an owner through tax deductible expenses (e.g., compensation, interest, rent) allows the owners to avoid double taxation on corporate profits</a:t>
            </a:r>
          </a:p>
          <a:p>
            <a:endParaRPr lang="en-US" dirty="0"/>
          </a:p>
        </p:txBody>
      </p:sp>
      <p:sp>
        <p:nvSpPr>
          <p:cNvPr id="4" name="Date Placeholder 3">
            <a:extLst>
              <a:ext uri="{FF2B5EF4-FFF2-40B4-BE49-F238E27FC236}">
                <a16:creationId xmlns:a16="http://schemas.microsoft.com/office/drawing/2014/main" id="{994F0072-1FE1-4AAE-85E8-4FDFA443AFFF}"/>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3F061CC7-D41B-4413-A9AF-3B1257DA8876}"/>
              </a:ext>
            </a:extLst>
          </p:cNvPr>
          <p:cNvSpPr>
            <a:spLocks noGrp="1"/>
          </p:cNvSpPr>
          <p:nvPr>
            <p:ph type="sldNum" sz="quarter" idx="12"/>
          </p:nvPr>
        </p:nvSpPr>
        <p:spPr/>
        <p:txBody>
          <a:bodyPr/>
          <a:lstStyle/>
          <a:p>
            <a:fld id="{1E1906E7-A341-F64A-82D4-7221B283D03F}" type="slidenum">
              <a:rPr lang="en-US" smtClean="0"/>
              <a:pPr/>
              <a:t>6</a:t>
            </a:fld>
            <a:endParaRPr lang="en-US" dirty="0"/>
          </a:p>
        </p:txBody>
      </p:sp>
      <p:graphicFrame>
        <p:nvGraphicFramePr>
          <p:cNvPr id="6" name="Table 5">
            <a:extLst>
              <a:ext uri="{FF2B5EF4-FFF2-40B4-BE49-F238E27FC236}">
                <a16:creationId xmlns:a16="http://schemas.microsoft.com/office/drawing/2014/main" id="{7B854A06-61B0-46C8-9664-441C9F731373}"/>
              </a:ext>
            </a:extLst>
          </p:cNvPr>
          <p:cNvGraphicFramePr>
            <a:graphicFrameLocks noGrp="1"/>
          </p:cNvGraphicFramePr>
          <p:nvPr>
            <p:extLst>
              <p:ext uri="{D42A27DB-BD31-4B8C-83A1-F6EECF244321}">
                <p14:modId xmlns:p14="http://schemas.microsoft.com/office/powerpoint/2010/main" val="3799594798"/>
              </p:ext>
            </p:extLst>
          </p:nvPr>
        </p:nvGraphicFramePr>
        <p:xfrm>
          <a:off x="2133599" y="4425491"/>
          <a:ext cx="7924800" cy="2328043"/>
        </p:xfrm>
        <a:graphic>
          <a:graphicData uri="http://schemas.openxmlformats.org/drawingml/2006/table">
            <a:tbl>
              <a:tblPr firstRow="1" bandRow="1">
                <a:tableStyleId>{5C22544A-7EE6-4342-B048-85BDC9FD1C3A}</a:tableStyleId>
              </a:tblPr>
              <a:tblGrid>
                <a:gridCol w="3455173">
                  <a:extLst>
                    <a:ext uri="{9D8B030D-6E8A-4147-A177-3AD203B41FA5}">
                      <a16:colId xmlns:a16="http://schemas.microsoft.com/office/drawing/2014/main" val="20000"/>
                    </a:ext>
                  </a:extLst>
                </a:gridCol>
                <a:gridCol w="1828027">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370883">
                <a:tc>
                  <a:txBody>
                    <a:bodyPr/>
                    <a:lstStyle/>
                    <a:p>
                      <a:endParaRPr lang="en-US" sz="1800" dirty="0"/>
                    </a:p>
                  </a:txBody>
                  <a:tcPr marL="118872" marR="118872" marT="45725" marB="45725"/>
                </a:tc>
                <a:tc>
                  <a:txBody>
                    <a:bodyPr/>
                    <a:lstStyle/>
                    <a:p>
                      <a:r>
                        <a:rPr lang="en-US" sz="1800" dirty="0"/>
                        <a:t>Corporation</a:t>
                      </a:r>
                    </a:p>
                  </a:txBody>
                  <a:tcPr marL="118872" marR="118872" marT="45725" marB="45725"/>
                </a:tc>
                <a:tc>
                  <a:txBody>
                    <a:bodyPr/>
                    <a:lstStyle/>
                    <a:p>
                      <a:r>
                        <a:rPr lang="en-US" sz="1800" dirty="0"/>
                        <a:t>Partnership</a:t>
                      </a:r>
                    </a:p>
                  </a:txBody>
                  <a:tcPr marL="118872" marR="118872" marT="45725" marB="45725"/>
                </a:tc>
                <a:extLst>
                  <a:ext uri="{0D108BD9-81ED-4DB2-BD59-A6C34878D82A}">
                    <a16:rowId xmlns:a16="http://schemas.microsoft.com/office/drawing/2014/main" val="10000"/>
                  </a:ext>
                </a:extLst>
              </a:tr>
              <a:tr h="370883">
                <a:tc>
                  <a:txBody>
                    <a:bodyPr/>
                    <a:lstStyle/>
                    <a:p>
                      <a:r>
                        <a:rPr lang="en-US" sz="1800" dirty="0"/>
                        <a:t>Taxable Income</a:t>
                      </a:r>
                    </a:p>
                  </a:txBody>
                  <a:tcPr marL="118872" marR="118872" marT="45725" marB="45725"/>
                </a:tc>
                <a:tc>
                  <a:txBody>
                    <a:bodyPr/>
                    <a:lstStyle/>
                    <a:p>
                      <a:pPr algn="r"/>
                      <a:r>
                        <a:rPr lang="en-US" sz="1800" dirty="0"/>
                        <a:t>$10,000</a:t>
                      </a:r>
                    </a:p>
                  </a:txBody>
                  <a:tcPr marL="118872" marR="118872" marT="45725" marB="45725"/>
                </a:tc>
                <a:tc>
                  <a:txBody>
                    <a:bodyPr/>
                    <a:lstStyle/>
                    <a:p>
                      <a:pPr algn="r"/>
                      <a:r>
                        <a:rPr lang="en-US" sz="1800" dirty="0"/>
                        <a:t>$10,000</a:t>
                      </a:r>
                    </a:p>
                  </a:txBody>
                  <a:tcPr marL="118872" marR="118872" marT="45725" marB="45725"/>
                </a:tc>
                <a:extLst>
                  <a:ext uri="{0D108BD9-81ED-4DB2-BD59-A6C34878D82A}">
                    <a16:rowId xmlns:a16="http://schemas.microsoft.com/office/drawing/2014/main" val="10001"/>
                  </a:ext>
                </a:extLst>
              </a:tr>
              <a:tr h="370883">
                <a:tc>
                  <a:txBody>
                    <a:bodyPr/>
                    <a:lstStyle/>
                    <a:p>
                      <a:r>
                        <a:rPr lang="en-US" sz="1800" dirty="0"/>
                        <a:t>Entity-level</a:t>
                      </a:r>
                      <a:r>
                        <a:rPr lang="en-US" sz="1800" baseline="0" dirty="0"/>
                        <a:t> tax</a:t>
                      </a:r>
                      <a:endParaRPr lang="en-US" sz="1800" dirty="0"/>
                    </a:p>
                  </a:txBody>
                  <a:tcPr marL="118872" marR="118872" marT="45725" marB="45725"/>
                </a:tc>
                <a:tc>
                  <a:txBody>
                    <a:bodyPr/>
                    <a:lstStyle/>
                    <a:p>
                      <a:pPr algn="r"/>
                      <a:r>
                        <a:rPr lang="en-US" sz="1800" u="sng" dirty="0"/>
                        <a:t>$2,100 (21%)</a:t>
                      </a:r>
                    </a:p>
                  </a:txBody>
                  <a:tcPr marL="118872" marR="118872" marT="45725" marB="45725"/>
                </a:tc>
                <a:tc>
                  <a:txBody>
                    <a:bodyPr/>
                    <a:lstStyle/>
                    <a:p>
                      <a:pPr algn="r"/>
                      <a:r>
                        <a:rPr lang="en-US" sz="1800" u="sng" dirty="0"/>
                        <a:t>$0 (flow-through)</a:t>
                      </a:r>
                    </a:p>
                  </a:txBody>
                  <a:tcPr marL="118872" marR="118872" marT="45725" marB="45725"/>
                </a:tc>
                <a:extLst>
                  <a:ext uri="{0D108BD9-81ED-4DB2-BD59-A6C34878D82A}">
                    <a16:rowId xmlns:a16="http://schemas.microsoft.com/office/drawing/2014/main" val="10002"/>
                  </a:ext>
                </a:extLst>
              </a:tr>
              <a:tr h="437007">
                <a:tc>
                  <a:txBody>
                    <a:bodyPr/>
                    <a:lstStyle/>
                    <a:p>
                      <a:r>
                        <a:rPr lang="en-US" sz="1800" dirty="0"/>
                        <a:t>Net entity profit distributed</a:t>
                      </a:r>
                    </a:p>
                  </a:txBody>
                  <a:tcPr marL="118872" marR="118872" marT="45725" marB="45725"/>
                </a:tc>
                <a:tc>
                  <a:txBody>
                    <a:bodyPr/>
                    <a:lstStyle/>
                    <a:p>
                      <a:pPr algn="r"/>
                      <a:r>
                        <a:rPr lang="en-US" sz="1800" dirty="0"/>
                        <a:t>$7,900</a:t>
                      </a:r>
                    </a:p>
                  </a:txBody>
                  <a:tcPr marL="118872" marR="118872" marT="45725" marB="45725"/>
                </a:tc>
                <a:tc>
                  <a:txBody>
                    <a:bodyPr/>
                    <a:lstStyle/>
                    <a:p>
                      <a:pPr algn="r"/>
                      <a:r>
                        <a:rPr lang="en-US" sz="1800" dirty="0"/>
                        <a:t>$10,000</a:t>
                      </a:r>
                    </a:p>
                  </a:txBody>
                  <a:tcPr marL="118872" marR="118872" marT="45725" marB="45725"/>
                </a:tc>
                <a:extLst>
                  <a:ext uri="{0D108BD9-81ED-4DB2-BD59-A6C34878D82A}">
                    <a16:rowId xmlns:a16="http://schemas.microsoft.com/office/drawing/2014/main" val="10003"/>
                  </a:ext>
                </a:extLst>
              </a:tr>
              <a:tr h="407504">
                <a:tc>
                  <a:txBody>
                    <a:bodyPr/>
                    <a:lstStyle/>
                    <a:p>
                      <a:r>
                        <a:rPr lang="en-US" sz="1800" dirty="0"/>
                        <a:t>Individual</a:t>
                      </a:r>
                      <a:r>
                        <a:rPr lang="en-US" sz="1800" baseline="0" dirty="0"/>
                        <a:t> income taxes</a:t>
                      </a:r>
                      <a:endParaRPr lang="en-US" sz="1800" dirty="0"/>
                    </a:p>
                  </a:txBody>
                  <a:tcPr marL="118872" marR="118872" marT="45725" marB="45725"/>
                </a:tc>
                <a:tc>
                  <a:txBody>
                    <a:bodyPr/>
                    <a:lstStyle/>
                    <a:p>
                      <a:pPr algn="r"/>
                      <a:r>
                        <a:rPr lang="en-US" sz="1800" u="sng" dirty="0"/>
                        <a:t>$1,185 (15%)</a:t>
                      </a:r>
                    </a:p>
                  </a:txBody>
                  <a:tcPr marL="118872" marR="118872" marT="45725" marB="45725"/>
                </a:tc>
                <a:tc>
                  <a:txBody>
                    <a:bodyPr/>
                    <a:lstStyle/>
                    <a:p>
                      <a:pPr algn="r"/>
                      <a:r>
                        <a:rPr lang="en-US" sz="1800" u="sng" dirty="0"/>
                        <a:t>$3,700 (37%)</a:t>
                      </a:r>
                    </a:p>
                  </a:txBody>
                  <a:tcPr marL="118872" marR="118872" marT="45725" marB="45725"/>
                </a:tc>
                <a:extLst>
                  <a:ext uri="{0D108BD9-81ED-4DB2-BD59-A6C34878D82A}">
                    <a16:rowId xmlns:a16="http://schemas.microsoft.com/office/drawing/2014/main" val="10004"/>
                  </a:ext>
                </a:extLst>
              </a:tr>
              <a:tr h="370883">
                <a:tc>
                  <a:txBody>
                    <a:bodyPr/>
                    <a:lstStyle/>
                    <a:p>
                      <a:r>
                        <a:rPr lang="en-US" sz="1800" dirty="0"/>
                        <a:t>Net cash flows</a:t>
                      </a:r>
                    </a:p>
                  </a:txBody>
                  <a:tcPr marL="118872" marR="118872" marT="45725" marB="45725"/>
                </a:tc>
                <a:tc>
                  <a:txBody>
                    <a:bodyPr/>
                    <a:lstStyle/>
                    <a:p>
                      <a:pPr algn="r"/>
                      <a:r>
                        <a:rPr lang="en-US" sz="1800" dirty="0"/>
                        <a:t>$6,715</a:t>
                      </a:r>
                    </a:p>
                  </a:txBody>
                  <a:tcPr marL="118872" marR="118872" marT="45725" marB="45725"/>
                </a:tc>
                <a:tc>
                  <a:txBody>
                    <a:bodyPr/>
                    <a:lstStyle/>
                    <a:p>
                      <a:pPr algn="r"/>
                      <a:r>
                        <a:rPr lang="en-US" sz="1800" dirty="0"/>
                        <a:t>$6,300</a:t>
                      </a:r>
                    </a:p>
                  </a:txBody>
                  <a:tcPr marL="118872" marR="118872" marT="45725" marB="4572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01493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15340-2EDE-4D60-8272-F2597ADE26F2}"/>
              </a:ext>
            </a:extLst>
          </p:cNvPr>
          <p:cNvSpPr>
            <a:spLocks noGrp="1"/>
          </p:cNvSpPr>
          <p:nvPr>
            <p:ph type="title"/>
          </p:nvPr>
        </p:nvSpPr>
        <p:spPr/>
        <p:txBody>
          <a:bodyPr/>
          <a:lstStyle/>
          <a:p>
            <a:r>
              <a:rPr lang="en-US" dirty="0"/>
              <a:t>Entity</a:t>
            </a:r>
          </a:p>
        </p:txBody>
      </p:sp>
      <p:sp>
        <p:nvSpPr>
          <p:cNvPr id="3" name="Content Placeholder 2">
            <a:extLst>
              <a:ext uri="{FF2B5EF4-FFF2-40B4-BE49-F238E27FC236}">
                <a16:creationId xmlns:a16="http://schemas.microsoft.com/office/drawing/2014/main" id="{E8FCD64A-DE2B-4D17-AA3B-4B9667D980BB}"/>
              </a:ext>
            </a:extLst>
          </p:cNvPr>
          <p:cNvSpPr>
            <a:spLocks noGrp="1"/>
          </p:cNvSpPr>
          <p:nvPr>
            <p:ph idx="1"/>
          </p:nvPr>
        </p:nvSpPr>
        <p:spPr/>
        <p:txBody>
          <a:bodyPr/>
          <a:lstStyle/>
          <a:p>
            <a:endParaRPr lang="en-US" dirty="0"/>
          </a:p>
        </p:txBody>
      </p:sp>
      <p:sp>
        <p:nvSpPr>
          <p:cNvPr id="4" name="Date Placeholder 3">
            <a:extLst>
              <a:ext uri="{FF2B5EF4-FFF2-40B4-BE49-F238E27FC236}">
                <a16:creationId xmlns:a16="http://schemas.microsoft.com/office/drawing/2014/main" id="{051F8BCA-F5D4-4AA0-BA2C-DE79F859B54D}"/>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6F1A4197-E3B0-4F37-96E4-FAF1A3AA01B2}"/>
              </a:ext>
            </a:extLst>
          </p:cNvPr>
          <p:cNvSpPr>
            <a:spLocks noGrp="1"/>
          </p:cNvSpPr>
          <p:nvPr>
            <p:ph type="sldNum" sz="quarter" idx="12"/>
          </p:nvPr>
        </p:nvSpPr>
        <p:spPr/>
        <p:txBody>
          <a:bodyPr/>
          <a:lstStyle/>
          <a:p>
            <a:fld id="{1E1906E7-A341-F64A-82D4-7221B283D03F}" type="slidenum">
              <a:rPr lang="en-US" smtClean="0"/>
              <a:pPr/>
              <a:t>7</a:t>
            </a:fld>
            <a:endParaRPr lang="en-US" dirty="0"/>
          </a:p>
        </p:txBody>
      </p:sp>
      <p:graphicFrame>
        <p:nvGraphicFramePr>
          <p:cNvPr id="7" name="Table 6">
            <a:extLst>
              <a:ext uri="{FF2B5EF4-FFF2-40B4-BE49-F238E27FC236}">
                <a16:creationId xmlns:a16="http://schemas.microsoft.com/office/drawing/2014/main" id="{92C55924-B486-4BF4-990B-3A1F4B828571}"/>
              </a:ext>
            </a:extLst>
          </p:cNvPr>
          <p:cNvGraphicFramePr>
            <a:graphicFrameLocks noGrp="1"/>
          </p:cNvGraphicFramePr>
          <p:nvPr>
            <p:extLst>
              <p:ext uri="{D42A27DB-BD31-4B8C-83A1-F6EECF244321}">
                <p14:modId xmlns:p14="http://schemas.microsoft.com/office/powerpoint/2010/main" val="893772447"/>
              </p:ext>
            </p:extLst>
          </p:nvPr>
        </p:nvGraphicFramePr>
        <p:xfrm>
          <a:off x="3359084" y="2383996"/>
          <a:ext cx="7924800" cy="3050578"/>
        </p:xfrm>
        <a:graphic>
          <a:graphicData uri="http://schemas.openxmlformats.org/drawingml/2006/table">
            <a:tbl>
              <a:tblPr firstRow="1" bandRow="1">
                <a:tableStyleId>{5C22544A-7EE6-4342-B048-85BDC9FD1C3A}</a:tableStyleId>
              </a:tblPr>
              <a:tblGrid>
                <a:gridCol w="3138777">
                  <a:extLst>
                    <a:ext uri="{9D8B030D-6E8A-4147-A177-3AD203B41FA5}">
                      <a16:colId xmlns:a16="http://schemas.microsoft.com/office/drawing/2014/main" val="20000"/>
                    </a:ext>
                  </a:extLst>
                </a:gridCol>
                <a:gridCol w="2144423">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370883">
                <a:tc>
                  <a:txBody>
                    <a:bodyPr/>
                    <a:lstStyle/>
                    <a:p>
                      <a:endParaRPr lang="en-US" sz="1800" dirty="0"/>
                    </a:p>
                  </a:txBody>
                  <a:tcPr marL="118872" marR="118872" marT="45725" marB="45725"/>
                </a:tc>
                <a:tc>
                  <a:txBody>
                    <a:bodyPr/>
                    <a:lstStyle/>
                    <a:p>
                      <a:r>
                        <a:rPr lang="en-US" sz="1800" dirty="0"/>
                        <a:t>Corporation (21%)</a:t>
                      </a:r>
                    </a:p>
                  </a:txBody>
                  <a:tcPr marL="118872" marR="118872" marT="45725" marB="45725"/>
                </a:tc>
                <a:tc>
                  <a:txBody>
                    <a:bodyPr/>
                    <a:lstStyle/>
                    <a:p>
                      <a:r>
                        <a:rPr lang="en-US" sz="1800" dirty="0"/>
                        <a:t>Owner (28%)</a:t>
                      </a:r>
                    </a:p>
                  </a:txBody>
                  <a:tcPr marL="118872" marR="118872" marT="45725" marB="45725"/>
                </a:tc>
                <a:extLst>
                  <a:ext uri="{0D108BD9-81ED-4DB2-BD59-A6C34878D82A}">
                    <a16:rowId xmlns:a16="http://schemas.microsoft.com/office/drawing/2014/main" val="10000"/>
                  </a:ext>
                </a:extLst>
              </a:tr>
              <a:tr h="370883">
                <a:tc>
                  <a:txBody>
                    <a:bodyPr/>
                    <a:lstStyle/>
                    <a:p>
                      <a:r>
                        <a:rPr lang="en-US" sz="1800" dirty="0"/>
                        <a:t>Revenue</a:t>
                      </a:r>
                    </a:p>
                  </a:txBody>
                  <a:tcPr marL="118872" marR="118872" marT="45725" marB="45725"/>
                </a:tc>
                <a:tc>
                  <a:txBody>
                    <a:bodyPr/>
                    <a:lstStyle/>
                    <a:p>
                      <a:pPr algn="r"/>
                      <a:r>
                        <a:rPr lang="en-US" sz="1800" dirty="0"/>
                        <a:t>$100,000</a:t>
                      </a:r>
                    </a:p>
                  </a:txBody>
                  <a:tcPr marL="118872" marR="118872" marT="45725" marB="45725"/>
                </a:tc>
                <a:tc>
                  <a:txBody>
                    <a:bodyPr/>
                    <a:lstStyle/>
                    <a:p>
                      <a:pPr algn="r"/>
                      <a:r>
                        <a:rPr lang="en-US" sz="1800" dirty="0"/>
                        <a:t>$7,900</a:t>
                      </a:r>
                    </a:p>
                  </a:txBody>
                  <a:tcPr marL="118872" marR="118872" marT="45725" marB="45725"/>
                </a:tc>
                <a:extLst>
                  <a:ext uri="{0D108BD9-81ED-4DB2-BD59-A6C34878D82A}">
                    <a16:rowId xmlns:a16="http://schemas.microsoft.com/office/drawing/2014/main" val="10001"/>
                  </a:ext>
                </a:extLst>
              </a:tr>
              <a:tr h="370883">
                <a:tc>
                  <a:txBody>
                    <a:bodyPr/>
                    <a:lstStyle/>
                    <a:p>
                      <a:r>
                        <a:rPr lang="en-US" sz="1800" dirty="0"/>
                        <a:t>Expenses</a:t>
                      </a:r>
                    </a:p>
                  </a:txBody>
                  <a:tcPr marL="118872" marR="118872" marT="45725" marB="45725"/>
                </a:tc>
                <a:tc>
                  <a:txBody>
                    <a:bodyPr/>
                    <a:lstStyle/>
                    <a:p>
                      <a:pPr algn="r"/>
                      <a:r>
                        <a:rPr lang="en-US" sz="1800" u="sng" dirty="0"/>
                        <a:t>(90,000)</a:t>
                      </a:r>
                    </a:p>
                  </a:txBody>
                  <a:tcPr marL="118872" marR="118872" marT="45725" marB="45725"/>
                </a:tc>
                <a:tc>
                  <a:txBody>
                    <a:bodyPr/>
                    <a:lstStyle/>
                    <a:p>
                      <a:pPr algn="r"/>
                      <a:r>
                        <a:rPr lang="en-US" sz="1800" u="sng" dirty="0"/>
                        <a:t>30,000</a:t>
                      </a:r>
                    </a:p>
                  </a:txBody>
                  <a:tcPr marL="118872" marR="118872" marT="45725" marB="45725"/>
                </a:tc>
                <a:extLst>
                  <a:ext uri="{0D108BD9-81ED-4DB2-BD59-A6C34878D82A}">
                    <a16:rowId xmlns:a16="http://schemas.microsoft.com/office/drawing/2014/main" val="4228406480"/>
                  </a:ext>
                </a:extLst>
              </a:tr>
              <a:tr h="370883">
                <a:tc>
                  <a:txBody>
                    <a:bodyPr/>
                    <a:lstStyle/>
                    <a:p>
                      <a:r>
                        <a:rPr lang="en-US" sz="1800" dirty="0"/>
                        <a:t>Taxable Income</a:t>
                      </a:r>
                    </a:p>
                  </a:txBody>
                  <a:tcPr marL="118872" marR="118872" marT="45725" marB="45725"/>
                </a:tc>
                <a:tc>
                  <a:txBody>
                    <a:bodyPr/>
                    <a:lstStyle/>
                    <a:p>
                      <a:pPr algn="r"/>
                      <a:r>
                        <a:rPr lang="en-US" sz="1800" u="sng" dirty="0"/>
                        <a:t>10,000</a:t>
                      </a:r>
                    </a:p>
                  </a:txBody>
                  <a:tcPr marL="118872" marR="118872" marT="45725" marB="45725"/>
                </a:tc>
                <a:tc>
                  <a:txBody>
                    <a:bodyPr/>
                    <a:lstStyle/>
                    <a:p>
                      <a:pPr algn="r"/>
                      <a:endParaRPr lang="en-US" sz="1800" u="sng" dirty="0"/>
                    </a:p>
                  </a:txBody>
                  <a:tcPr marL="118872" marR="118872" marT="45725" marB="45725"/>
                </a:tc>
                <a:extLst>
                  <a:ext uri="{0D108BD9-81ED-4DB2-BD59-A6C34878D82A}">
                    <a16:rowId xmlns:a16="http://schemas.microsoft.com/office/drawing/2014/main" val="264453116"/>
                  </a:ext>
                </a:extLst>
              </a:tr>
              <a:tr h="370883">
                <a:tc>
                  <a:txBody>
                    <a:bodyPr/>
                    <a:lstStyle/>
                    <a:p>
                      <a:r>
                        <a:rPr lang="en-US" sz="1800" dirty="0"/>
                        <a:t>Entity-level</a:t>
                      </a:r>
                      <a:r>
                        <a:rPr lang="en-US" sz="1800" baseline="0" dirty="0"/>
                        <a:t> tax</a:t>
                      </a:r>
                      <a:endParaRPr lang="en-US" sz="1800" dirty="0"/>
                    </a:p>
                  </a:txBody>
                  <a:tcPr marL="118872" marR="118872" marT="45725" marB="45725"/>
                </a:tc>
                <a:tc>
                  <a:txBody>
                    <a:bodyPr/>
                    <a:lstStyle/>
                    <a:p>
                      <a:pPr algn="r"/>
                      <a:r>
                        <a:rPr lang="en-US" sz="1800" u="sng" dirty="0"/>
                        <a:t>2,100</a:t>
                      </a:r>
                    </a:p>
                  </a:txBody>
                  <a:tcPr marL="118872" marR="118872" marT="45725" marB="45725"/>
                </a:tc>
                <a:tc>
                  <a:txBody>
                    <a:bodyPr/>
                    <a:lstStyle/>
                    <a:p>
                      <a:pPr algn="r"/>
                      <a:r>
                        <a:rPr lang="en-US" sz="1800" u="sng" dirty="0"/>
                        <a:t>9,585</a:t>
                      </a:r>
                    </a:p>
                  </a:txBody>
                  <a:tcPr marL="118872" marR="118872" marT="45725" marB="45725"/>
                </a:tc>
                <a:extLst>
                  <a:ext uri="{0D108BD9-81ED-4DB2-BD59-A6C34878D82A}">
                    <a16:rowId xmlns:a16="http://schemas.microsoft.com/office/drawing/2014/main" val="10002"/>
                  </a:ext>
                </a:extLst>
              </a:tr>
              <a:tr h="434543">
                <a:tc>
                  <a:txBody>
                    <a:bodyPr/>
                    <a:lstStyle/>
                    <a:p>
                      <a:r>
                        <a:rPr lang="en-US" sz="1800" dirty="0"/>
                        <a:t>Net entity profit distributed</a:t>
                      </a:r>
                    </a:p>
                  </a:txBody>
                  <a:tcPr marL="118872" marR="118872" marT="45725" marB="45725"/>
                </a:tc>
                <a:tc>
                  <a:txBody>
                    <a:bodyPr/>
                    <a:lstStyle/>
                    <a:p>
                      <a:pPr algn="r"/>
                      <a:r>
                        <a:rPr lang="en-US" sz="1800" dirty="0"/>
                        <a:t>7,900</a:t>
                      </a:r>
                    </a:p>
                  </a:txBody>
                  <a:tcPr marL="118872" marR="118872" marT="45725" marB="45725"/>
                </a:tc>
                <a:tc>
                  <a:txBody>
                    <a:bodyPr/>
                    <a:lstStyle/>
                    <a:p>
                      <a:pPr algn="r"/>
                      <a:r>
                        <a:rPr lang="en-US" sz="1800" dirty="0"/>
                        <a:t>28,315</a:t>
                      </a:r>
                    </a:p>
                  </a:txBody>
                  <a:tcPr marL="118872" marR="118872" marT="45725" marB="45725"/>
                </a:tc>
                <a:extLst>
                  <a:ext uri="{0D108BD9-81ED-4DB2-BD59-A6C34878D82A}">
                    <a16:rowId xmlns:a16="http://schemas.microsoft.com/office/drawing/2014/main" val="10003"/>
                  </a:ext>
                </a:extLst>
              </a:tr>
              <a:tr h="390737">
                <a:tc>
                  <a:txBody>
                    <a:bodyPr/>
                    <a:lstStyle/>
                    <a:p>
                      <a:r>
                        <a:rPr lang="en-US" sz="1800" dirty="0"/>
                        <a:t>Taxes</a:t>
                      </a:r>
                    </a:p>
                  </a:txBody>
                  <a:tcPr marL="118872" marR="118872" marT="45725" marB="45725"/>
                </a:tc>
                <a:tc>
                  <a:txBody>
                    <a:bodyPr/>
                    <a:lstStyle/>
                    <a:p>
                      <a:pPr algn="r"/>
                      <a:r>
                        <a:rPr lang="en-US" sz="1800" u="sng" dirty="0"/>
                        <a:t>2,100</a:t>
                      </a:r>
                    </a:p>
                  </a:txBody>
                  <a:tcPr marL="118872" marR="118872" marT="45725" marB="45725"/>
                </a:tc>
                <a:tc>
                  <a:txBody>
                    <a:bodyPr/>
                    <a:lstStyle/>
                    <a:p>
                      <a:pPr algn="r"/>
                      <a:r>
                        <a:rPr lang="en-US" sz="1800" u="sng" dirty="0"/>
                        <a:t>9,585</a:t>
                      </a:r>
                    </a:p>
                  </a:txBody>
                  <a:tcPr marL="118872" marR="118872" marT="45725" marB="45725"/>
                </a:tc>
                <a:extLst>
                  <a:ext uri="{0D108BD9-81ED-4DB2-BD59-A6C34878D82A}">
                    <a16:rowId xmlns:a16="http://schemas.microsoft.com/office/drawing/2014/main" val="10004"/>
                  </a:ext>
                </a:extLst>
              </a:tr>
              <a:tr h="370883">
                <a:tc>
                  <a:txBody>
                    <a:bodyPr/>
                    <a:lstStyle/>
                    <a:p>
                      <a:r>
                        <a:rPr lang="en-US" sz="1800" dirty="0"/>
                        <a:t>Net cash flows</a:t>
                      </a:r>
                    </a:p>
                  </a:txBody>
                  <a:tcPr marL="118872" marR="118872" marT="45725" marB="45725"/>
                </a:tc>
                <a:tc>
                  <a:txBody>
                    <a:bodyPr/>
                    <a:lstStyle/>
                    <a:p>
                      <a:pPr algn="r"/>
                      <a:r>
                        <a:rPr lang="en-US" sz="1800" dirty="0"/>
                        <a:t>$0</a:t>
                      </a:r>
                    </a:p>
                  </a:txBody>
                  <a:tcPr marL="118872" marR="118872" marT="45725" marB="45725"/>
                </a:tc>
                <a:tc>
                  <a:txBody>
                    <a:bodyPr/>
                    <a:lstStyle/>
                    <a:p>
                      <a:pPr algn="r"/>
                      <a:r>
                        <a:rPr lang="en-US" sz="1800" dirty="0"/>
                        <a:t>$28,315</a:t>
                      </a:r>
                    </a:p>
                  </a:txBody>
                  <a:tcPr marL="118872" marR="118872" marT="45725" marB="45725"/>
                </a:tc>
                <a:extLst>
                  <a:ext uri="{0D108BD9-81ED-4DB2-BD59-A6C34878D82A}">
                    <a16:rowId xmlns:a16="http://schemas.microsoft.com/office/drawing/2014/main" val="10005"/>
                  </a:ext>
                </a:extLst>
              </a:tr>
            </a:tbl>
          </a:graphicData>
        </a:graphic>
      </p:graphicFrame>
      <p:graphicFrame>
        <p:nvGraphicFramePr>
          <p:cNvPr id="6" name="Table 5">
            <a:extLst>
              <a:ext uri="{FF2B5EF4-FFF2-40B4-BE49-F238E27FC236}">
                <a16:creationId xmlns:a16="http://schemas.microsoft.com/office/drawing/2014/main" id="{39AD3245-02A5-4ECE-BF0E-FE28F1C0DB85}"/>
              </a:ext>
            </a:extLst>
          </p:cNvPr>
          <p:cNvGraphicFramePr>
            <a:graphicFrameLocks noGrp="1"/>
          </p:cNvGraphicFramePr>
          <p:nvPr>
            <p:extLst>
              <p:ext uri="{D42A27DB-BD31-4B8C-83A1-F6EECF244321}">
                <p14:modId xmlns:p14="http://schemas.microsoft.com/office/powerpoint/2010/main" val="1485716218"/>
              </p:ext>
            </p:extLst>
          </p:nvPr>
        </p:nvGraphicFramePr>
        <p:xfrm>
          <a:off x="765664" y="2378209"/>
          <a:ext cx="7924800" cy="3050578"/>
        </p:xfrm>
        <a:graphic>
          <a:graphicData uri="http://schemas.openxmlformats.org/drawingml/2006/table">
            <a:tbl>
              <a:tblPr firstRow="1" bandRow="1">
                <a:tableStyleId>{5C22544A-7EE6-4342-B048-85BDC9FD1C3A}</a:tableStyleId>
              </a:tblPr>
              <a:tblGrid>
                <a:gridCol w="3138777">
                  <a:extLst>
                    <a:ext uri="{9D8B030D-6E8A-4147-A177-3AD203B41FA5}">
                      <a16:colId xmlns:a16="http://schemas.microsoft.com/office/drawing/2014/main" val="20000"/>
                    </a:ext>
                  </a:extLst>
                </a:gridCol>
                <a:gridCol w="2144423">
                  <a:extLst>
                    <a:ext uri="{9D8B030D-6E8A-4147-A177-3AD203B41FA5}">
                      <a16:colId xmlns:a16="http://schemas.microsoft.com/office/drawing/2014/main" val="20001"/>
                    </a:ext>
                  </a:extLst>
                </a:gridCol>
                <a:gridCol w="2641600">
                  <a:extLst>
                    <a:ext uri="{9D8B030D-6E8A-4147-A177-3AD203B41FA5}">
                      <a16:colId xmlns:a16="http://schemas.microsoft.com/office/drawing/2014/main" val="20002"/>
                    </a:ext>
                  </a:extLst>
                </a:gridCol>
              </a:tblGrid>
              <a:tr h="370883">
                <a:tc>
                  <a:txBody>
                    <a:bodyPr/>
                    <a:lstStyle/>
                    <a:p>
                      <a:endParaRPr lang="en-US" sz="1800" dirty="0"/>
                    </a:p>
                  </a:txBody>
                  <a:tcPr marL="118872" marR="118872" marT="45725" marB="45725"/>
                </a:tc>
                <a:tc>
                  <a:txBody>
                    <a:bodyPr/>
                    <a:lstStyle/>
                    <a:p>
                      <a:r>
                        <a:rPr lang="en-US" sz="1800" dirty="0"/>
                        <a:t>Corporation (21%)</a:t>
                      </a:r>
                    </a:p>
                  </a:txBody>
                  <a:tcPr marL="118872" marR="118872" marT="45725" marB="45725"/>
                </a:tc>
                <a:tc>
                  <a:txBody>
                    <a:bodyPr/>
                    <a:lstStyle/>
                    <a:p>
                      <a:r>
                        <a:rPr lang="en-US" sz="1800" dirty="0"/>
                        <a:t>Owner (28%)</a:t>
                      </a:r>
                    </a:p>
                  </a:txBody>
                  <a:tcPr marL="118872" marR="118872" marT="45725" marB="45725"/>
                </a:tc>
                <a:extLst>
                  <a:ext uri="{0D108BD9-81ED-4DB2-BD59-A6C34878D82A}">
                    <a16:rowId xmlns:a16="http://schemas.microsoft.com/office/drawing/2014/main" val="10000"/>
                  </a:ext>
                </a:extLst>
              </a:tr>
              <a:tr h="370883">
                <a:tc>
                  <a:txBody>
                    <a:bodyPr/>
                    <a:lstStyle/>
                    <a:p>
                      <a:r>
                        <a:rPr lang="en-US" sz="1800" dirty="0"/>
                        <a:t>Revenue</a:t>
                      </a:r>
                    </a:p>
                  </a:txBody>
                  <a:tcPr marL="118872" marR="118872" marT="45725" marB="45725"/>
                </a:tc>
                <a:tc>
                  <a:txBody>
                    <a:bodyPr/>
                    <a:lstStyle/>
                    <a:p>
                      <a:pPr algn="r"/>
                      <a:r>
                        <a:rPr lang="en-US" sz="1800" dirty="0"/>
                        <a:t>$100,000</a:t>
                      </a:r>
                    </a:p>
                  </a:txBody>
                  <a:tcPr marL="118872" marR="118872" marT="45725" marB="45725"/>
                </a:tc>
                <a:tc>
                  <a:txBody>
                    <a:bodyPr/>
                    <a:lstStyle/>
                    <a:p>
                      <a:pPr algn="r"/>
                      <a:r>
                        <a:rPr lang="en-US" sz="1800" dirty="0"/>
                        <a:t>$31,600</a:t>
                      </a:r>
                    </a:p>
                  </a:txBody>
                  <a:tcPr marL="118872" marR="118872" marT="45725" marB="45725"/>
                </a:tc>
                <a:extLst>
                  <a:ext uri="{0D108BD9-81ED-4DB2-BD59-A6C34878D82A}">
                    <a16:rowId xmlns:a16="http://schemas.microsoft.com/office/drawing/2014/main" val="10001"/>
                  </a:ext>
                </a:extLst>
              </a:tr>
              <a:tr h="370883">
                <a:tc>
                  <a:txBody>
                    <a:bodyPr/>
                    <a:lstStyle/>
                    <a:p>
                      <a:r>
                        <a:rPr lang="en-US" sz="1800" dirty="0"/>
                        <a:t>Expenses</a:t>
                      </a:r>
                    </a:p>
                  </a:txBody>
                  <a:tcPr marL="118872" marR="118872" marT="45725" marB="45725"/>
                </a:tc>
                <a:tc>
                  <a:txBody>
                    <a:bodyPr/>
                    <a:lstStyle/>
                    <a:p>
                      <a:pPr algn="r"/>
                      <a:r>
                        <a:rPr lang="en-US" sz="1800" u="sng" dirty="0"/>
                        <a:t>(60,000)</a:t>
                      </a:r>
                    </a:p>
                  </a:txBody>
                  <a:tcPr marL="118872" marR="118872" marT="45725" marB="45725"/>
                </a:tc>
                <a:tc>
                  <a:txBody>
                    <a:bodyPr/>
                    <a:lstStyle/>
                    <a:p>
                      <a:pPr algn="r"/>
                      <a:endParaRPr lang="en-US" sz="1800" u="sng" dirty="0"/>
                    </a:p>
                  </a:txBody>
                  <a:tcPr marL="118872" marR="118872" marT="45725" marB="45725"/>
                </a:tc>
                <a:extLst>
                  <a:ext uri="{0D108BD9-81ED-4DB2-BD59-A6C34878D82A}">
                    <a16:rowId xmlns:a16="http://schemas.microsoft.com/office/drawing/2014/main" val="4228406480"/>
                  </a:ext>
                </a:extLst>
              </a:tr>
              <a:tr h="370883">
                <a:tc>
                  <a:txBody>
                    <a:bodyPr/>
                    <a:lstStyle/>
                    <a:p>
                      <a:r>
                        <a:rPr lang="en-US" sz="1800" dirty="0"/>
                        <a:t>Taxable Income</a:t>
                      </a:r>
                    </a:p>
                  </a:txBody>
                  <a:tcPr marL="118872" marR="118872" marT="45725" marB="45725"/>
                </a:tc>
                <a:tc>
                  <a:txBody>
                    <a:bodyPr/>
                    <a:lstStyle/>
                    <a:p>
                      <a:pPr algn="r"/>
                      <a:r>
                        <a:rPr lang="en-US" sz="1800" u="sng" dirty="0"/>
                        <a:t>40,000</a:t>
                      </a:r>
                    </a:p>
                  </a:txBody>
                  <a:tcPr marL="118872" marR="118872" marT="45725" marB="45725"/>
                </a:tc>
                <a:tc>
                  <a:txBody>
                    <a:bodyPr/>
                    <a:lstStyle/>
                    <a:p>
                      <a:pPr algn="r"/>
                      <a:endParaRPr lang="en-US" sz="1800" u="sng" dirty="0"/>
                    </a:p>
                  </a:txBody>
                  <a:tcPr marL="118872" marR="118872" marT="45725" marB="45725"/>
                </a:tc>
                <a:extLst>
                  <a:ext uri="{0D108BD9-81ED-4DB2-BD59-A6C34878D82A}">
                    <a16:rowId xmlns:a16="http://schemas.microsoft.com/office/drawing/2014/main" val="264453116"/>
                  </a:ext>
                </a:extLst>
              </a:tr>
              <a:tr h="370883">
                <a:tc>
                  <a:txBody>
                    <a:bodyPr/>
                    <a:lstStyle/>
                    <a:p>
                      <a:r>
                        <a:rPr lang="en-US" sz="1800" dirty="0"/>
                        <a:t>Entity-level</a:t>
                      </a:r>
                      <a:r>
                        <a:rPr lang="en-US" sz="1800" baseline="0" dirty="0"/>
                        <a:t> tax</a:t>
                      </a:r>
                      <a:endParaRPr lang="en-US" sz="1800" dirty="0"/>
                    </a:p>
                  </a:txBody>
                  <a:tcPr marL="118872" marR="118872" marT="45725" marB="45725"/>
                </a:tc>
                <a:tc>
                  <a:txBody>
                    <a:bodyPr/>
                    <a:lstStyle/>
                    <a:p>
                      <a:pPr algn="r"/>
                      <a:r>
                        <a:rPr lang="en-US" sz="1800" u="sng" dirty="0"/>
                        <a:t>8,400</a:t>
                      </a:r>
                    </a:p>
                  </a:txBody>
                  <a:tcPr marL="118872" marR="118872" marT="45725" marB="45725"/>
                </a:tc>
                <a:tc>
                  <a:txBody>
                    <a:bodyPr/>
                    <a:lstStyle/>
                    <a:p>
                      <a:pPr algn="r"/>
                      <a:r>
                        <a:rPr lang="en-US" sz="1800" u="sng" dirty="0"/>
                        <a:t>4,740</a:t>
                      </a:r>
                    </a:p>
                  </a:txBody>
                  <a:tcPr marL="118872" marR="118872" marT="45725" marB="45725"/>
                </a:tc>
                <a:extLst>
                  <a:ext uri="{0D108BD9-81ED-4DB2-BD59-A6C34878D82A}">
                    <a16:rowId xmlns:a16="http://schemas.microsoft.com/office/drawing/2014/main" val="10002"/>
                  </a:ext>
                </a:extLst>
              </a:tr>
              <a:tr h="434543">
                <a:tc>
                  <a:txBody>
                    <a:bodyPr/>
                    <a:lstStyle/>
                    <a:p>
                      <a:r>
                        <a:rPr lang="en-US" sz="1800" dirty="0"/>
                        <a:t>Net entity profit distributed</a:t>
                      </a:r>
                    </a:p>
                  </a:txBody>
                  <a:tcPr marL="118872" marR="118872" marT="45725" marB="45725"/>
                </a:tc>
                <a:tc>
                  <a:txBody>
                    <a:bodyPr/>
                    <a:lstStyle/>
                    <a:p>
                      <a:pPr algn="r"/>
                      <a:r>
                        <a:rPr lang="en-US" sz="1800" dirty="0"/>
                        <a:t>31,600</a:t>
                      </a:r>
                    </a:p>
                  </a:txBody>
                  <a:tcPr marL="118872" marR="118872" marT="45725" marB="45725"/>
                </a:tc>
                <a:tc>
                  <a:txBody>
                    <a:bodyPr/>
                    <a:lstStyle/>
                    <a:p>
                      <a:pPr algn="r"/>
                      <a:r>
                        <a:rPr lang="en-US" sz="1800" dirty="0"/>
                        <a:t>26,860</a:t>
                      </a:r>
                    </a:p>
                  </a:txBody>
                  <a:tcPr marL="118872" marR="118872" marT="45725" marB="45725"/>
                </a:tc>
                <a:extLst>
                  <a:ext uri="{0D108BD9-81ED-4DB2-BD59-A6C34878D82A}">
                    <a16:rowId xmlns:a16="http://schemas.microsoft.com/office/drawing/2014/main" val="10003"/>
                  </a:ext>
                </a:extLst>
              </a:tr>
              <a:tr h="390737">
                <a:tc>
                  <a:txBody>
                    <a:bodyPr/>
                    <a:lstStyle/>
                    <a:p>
                      <a:r>
                        <a:rPr lang="en-US" sz="1800" dirty="0"/>
                        <a:t>Taxes</a:t>
                      </a:r>
                    </a:p>
                  </a:txBody>
                  <a:tcPr marL="118872" marR="118872" marT="45725" marB="45725"/>
                </a:tc>
                <a:tc>
                  <a:txBody>
                    <a:bodyPr/>
                    <a:lstStyle/>
                    <a:p>
                      <a:pPr algn="r"/>
                      <a:r>
                        <a:rPr lang="en-US" sz="1800" u="sng" dirty="0"/>
                        <a:t>8,400</a:t>
                      </a:r>
                    </a:p>
                  </a:txBody>
                  <a:tcPr marL="118872" marR="118872" marT="45725" marB="45725"/>
                </a:tc>
                <a:tc>
                  <a:txBody>
                    <a:bodyPr/>
                    <a:lstStyle/>
                    <a:p>
                      <a:pPr algn="r"/>
                      <a:r>
                        <a:rPr lang="en-US" sz="1800" u="sng" dirty="0"/>
                        <a:t>4,740</a:t>
                      </a:r>
                    </a:p>
                  </a:txBody>
                  <a:tcPr marL="118872" marR="118872" marT="45725" marB="45725"/>
                </a:tc>
                <a:extLst>
                  <a:ext uri="{0D108BD9-81ED-4DB2-BD59-A6C34878D82A}">
                    <a16:rowId xmlns:a16="http://schemas.microsoft.com/office/drawing/2014/main" val="10004"/>
                  </a:ext>
                </a:extLst>
              </a:tr>
              <a:tr h="370883">
                <a:tc>
                  <a:txBody>
                    <a:bodyPr/>
                    <a:lstStyle/>
                    <a:p>
                      <a:r>
                        <a:rPr lang="en-US" sz="1800" dirty="0"/>
                        <a:t>Net cash flows</a:t>
                      </a:r>
                    </a:p>
                  </a:txBody>
                  <a:tcPr marL="118872" marR="118872" marT="45725" marB="45725"/>
                </a:tc>
                <a:tc>
                  <a:txBody>
                    <a:bodyPr/>
                    <a:lstStyle/>
                    <a:p>
                      <a:pPr algn="r"/>
                      <a:r>
                        <a:rPr lang="en-US" sz="1800" dirty="0"/>
                        <a:t>$0</a:t>
                      </a:r>
                    </a:p>
                  </a:txBody>
                  <a:tcPr marL="118872" marR="118872" marT="45725" marB="45725"/>
                </a:tc>
                <a:tc>
                  <a:txBody>
                    <a:bodyPr/>
                    <a:lstStyle/>
                    <a:p>
                      <a:pPr algn="r"/>
                      <a:r>
                        <a:rPr lang="en-US" sz="1800" dirty="0"/>
                        <a:t>$26,860</a:t>
                      </a:r>
                    </a:p>
                  </a:txBody>
                  <a:tcPr marL="118872" marR="118872" marT="45725" marB="45725"/>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202575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nodeType="clickEffect">
                                  <p:stCondLst>
                                    <p:cond delay="0"/>
                                  </p:stCondLst>
                                  <p:childTnLst>
                                    <p:animEffect transition="out" filter="wipe(down)">
                                      <p:cBhvr>
                                        <p:cTn id="6" dur="500"/>
                                        <p:tgtEl>
                                          <p:spTgt spid="6"/>
                                        </p:tgtEl>
                                      </p:cBhvr>
                                    </p:animEffect>
                                    <p:set>
                                      <p:cBhvr>
                                        <p:cTn id="7" dur="1" fill="hold">
                                          <p:stCondLst>
                                            <p:cond delay="499"/>
                                          </p:stCondLst>
                                        </p:cTn>
                                        <p:tgtEl>
                                          <p:spTgt spid="6"/>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ED9BF-FCE5-4408-BD74-9A91FE993EE9}"/>
              </a:ext>
            </a:extLst>
          </p:cNvPr>
          <p:cNvSpPr>
            <a:spLocks noGrp="1"/>
          </p:cNvSpPr>
          <p:nvPr>
            <p:ph type="title"/>
          </p:nvPr>
        </p:nvSpPr>
        <p:spPr/>
        <p:txBody>
          <a:bodyPr/>
          <a:lstStyle/>
          <a:p>
            <a:r>
              <a:rPr lang="en-US" dirty="0"/>
              <a:t>Entity</a:t>
            </a:r>
          </a:p>
        </p:txBody>
      </p:sp>
      <p:sp>
        <p:nvSpPr>
          <p:cNvPr id="3" name="Content Placeholder 2">
            <a:extLst>
              <a:ext uri="{FF2B5EF4-FFF2-40B4-BE49-F238E27FC236}">
                <a16:creationId xmlns:a16="http://schemas.microsoft.com/office/drawing/2014/main" id="{7FC9F381-E07F-4677-8653-16AF85FE8B46}"/>
              </a:ext>
            </a:extLst>
          </p:cNvPr>
          <p:cNvSpPr>
            <a:spLocks noGrp="1"/>
          </p:cNvSpPr>
          <p:nvPr>
            <p:ph idx="1"/>
          </p:nvPr>
        </p:nvSpPr>
        <p:spPr>
          <a:xfrm>
            <a:off x="609600" y="1152939"/>
            <a:ext cx="10972800" cy="4371169"/>
          </a:xfrm>
        </p:spPr>
        <p:txBody>
          <a:bodyPr/>
          <a:lstStyle/>
          <a:p>
            <a:r>
              <a:rPr lang="en-US" dirty="0"/>
              <a:t>Shifting of income has a long history and the IRS knows this.</a:t>
            </a:r>
          </a:p>
          <a:p>
            <a:r>
              <a:rPr lang="en-US" dirty="0"/>
              <a:t>They have been effective at shutting down many of these schemes</a:t>
            </a:r>
          </a:p>
          <a:p>
            <a:pPr lvl="1"/>
            <a:r>
              <a:rPr lang="en-US" sz="3200" dirty="0"/>
              <a:t>For example, for Dentist – the kiddie tax</a:t>
            </a:r>
          </a:p>
          <a:p>
            <a:r>
              <a:rPr lang="en-US" dirty="0"/>
              <a:t>Assignment of income doctrine</a:t>
            </a:r>
          </a:p>
          <a:p>
            <a:pPr lvl="1"/>
            <a:r>
              <a:rPr lang="en-US" dirty="0"/>
              <a:t>Income must be taxed to the entity that renders the service or owns the capital with respect to which the income is paid.</a:t>
            </a:r>
            <a:endParaRPr lang="en-US" sz="3200" dirty="0"/>
          </a:p>
        </p:txBody>
      </p:sp>
      <p:sp>
        <p:nvSpPr>
          <p:cNvPr id="4" name="Date Placeholder 3">
            <a:extLst>
              <a:ext uri="{FF2B5EF4-FFF2-40B4-BE49-F238E27FC236}">
                <a16:creationId xmlns:a16="http://schemas.microsoft.com/office/drawing/2014/main" id="{42D5D0DF-CA86-4A9A-A89A-FDBBE34E0174}"/>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949580A1-F7EE-4DD3-804E-0DEAD388C9EC}"/>
              </a:ext>
            </a:extLst>
          </p:cNvPr>
          <p:cNvSpPr>
            <a:spLocks noGrp="1"/>
          </p:cNvSpPr>
          <p:nvPr>
            <p:ph type="sldNum" sz="quarter" idx="12"/>
          </p:nvPr>
        </p:nvSpPr>
        <p:spPr/>
        <p:txBody>
          <a:bodyPr/>
          <a:lstStyle/>
          <a:p>
            <a:fld id="{1E1906E7-A341-F64A-82D4-7221B283D03F}" type="slidenum">
              <a:rPr lang="en-US" smtClean="0"/>
              <a:pPr/>
              <a:t>8</a:t>
            </a:fld>
            <a:endParaRPr lang="en-US" dirty="0"/>
          </a:p>
        </p:txBody>
      </p:sp>
    </p:spTree>
    <p:extLst>
      <p:ext uri="{BB962C8B-B14F-4D97-AF65-F5344CB8AC3E}">
        <p14:creationId xmlns:p14="http://schemas.microsoft.com/office/powerpoint/2010/main" val="4164301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BE299-35EE-4A93-9F51-9615368402BD}"/>
              </a:ext>
            </a:extLst>
          </p:cNvPr>
          <p:cNvSpPr>
            <a:spLocks noGrp="1"/>
          </p:cNvSpPr>
          <p:nvPr>
            <p:ph type="title"/>
          </p:nvPr>
        </p:nvSpPr>
        <p:spPr/>
        <p:txBody>
          <a:bodyPr/>
          <a:lstStyle/>
          <a:p>
            <a:r>
              <a:rPr lang="en-US" dirty="0"/>
              <a:t>Entity</a:t>
            </a:r>
          </a:p>
        </p:txBody>
      </p:sp>
      <p:sp>
        <p:nvSpPr>
          <p:cNvPr id="3" name="Content Placeholder 2">
            <a:extLst>
              <a:ext uri="{FF2B5EF4-FFF2-40B4-BE49-F238E27FC236}">
                <a16:creationId xmlns:a16="http://schemas.microsoft.com/office/drawing/2014/main" id="{D7850296-A1E7-4179-B0F5-0B4FEA20E2AD}"/>
              </a:ext>
            </a:extLst>
          </p:cNvPr>
          <p:cNvSpPr>
            <a:spLocks noGrp="1"/>
          </p:cNvSpPr>
          <p:nvPr>
            <p:ph idx="1"/>
          </p:nvPr>
        </p:nvSpPr>
        <p:spPr>
          <a:xfrm>
            <a:off x="506896" y="1152939"/>
            <a:ext cx="11075504" cy="4371169"/>
          </a:xfrm>
        </p:spPr>
        <p:txBody>
          <a:bodyPr/>
          <a:lstStyle/>
          <a:p>
            <a:r>
              <a:rPr lang="en-US" dirty="0"/>
              <a:t>Richie Rich wishes to shift income to Rory Poor</a:t>
            </a:r>
          </a:p>
          <a:p>
            <a:pPr lvl="1"/>
            <a:r>
              <a:rPr lang="en-US" dirty="0"/>
              <a:t>He “gives” the quarterly dividend from his stock to Rory in an attempt to shift income</a:t>
            </a:r>
          </a:p>
          <a:p>
            <a:pPr lvl="1"/>
            <a:r>
              <a:rPr lang="en-US" dirty="0"/>
              <a:t>Assignment of income doctrine will prevent this scheme unless he gives Rory the stock</a:t>
            </a:r>
          </a:p>
          <a:p>
            <a:pPr lvl="2"/>
            <a:r>
              <a:rPr lang="en-US" dirty="0"/>
              <a:t>Then the dividends paid by the stock will be Rory’s income</a:t>
            </a:r>
          </a:p>
          <a:p>
            <a:pPr lvl="3"/>
            <a:r>
              <a:rPr lang="en-US" dirty="0"/>
              <a:t>The fruit belongs to the tree that bore it</a:t>
            </a:r>
          </a:p>
        </p:txBody>
      </p:sp>
      <p:sp>
        <p:nvSpPr>
          <p:cNvPr id="4" name="Date Placeholder 3">
            <a:extLst>
              <a:ext uri="{FF2B5EF4-FFF2-40B4-BE49-F238E27FC236}">
                <a16:creationId xmlns:a16="http://schemas.microsoft.com/office/drawing/2014/main" id="{C62A7E7D-BD55-4822-80B9-3A8C72696185}"/>
              </a:ext>
            </a:extLst>
          </p:cNvPr>
          <p:cNvSpPr>
            <a:spLocks noGrp="1"/>
          </p:cNvSpPr>
          <p:nvPr>
            <p:ph type="dt" sz="half" idx="10"/>
          </p:nvPr>
        </p:nvSpPr>
        <p:spPr/>
        <p:txBody>
          <a:bodyPr/>
          <a:lstStyle/>
          <a:p>
            <a:r>
              <a:rPr lang="en-US"/>
              <a:t>Module 2</a:t>
            </a:r>
            <a:endParaRPr lang="en-US" dirty="0"/>
          </a:p>
        </p:txBody>
      </p:sp>
      <p:sp>
        <p:nvSpPr>
          <p:cNvPr id="5" name="Slide Number Placeholder 4">
            <a:extLst>
              <a:ext uri="{FF2B5EF4-FFF2-40B4-BE49-F238E27FC236}">
                <a16:creationId xmlns:a16="http://schemas.microsoft.com/office/drawing/2014/main" id="{71002B44-60C0-42C3-A419-D2F12074A74D}"/>
              </a:ext>
            </a:extLst>
          </p:cNvPr>
          <p:cNvSpPr>
            <a:spLocks noGrp="1"/>
          </p:cNvSpPr>
          <p:nvPr>
            <p:ph type="sldNum" sz="quarter" idx="12"/>
          </p:nvPr>
        </p:nvSpPr>
        <p:spPr/>
        <p:txBody>
          <a:bodyPr/>
          <a:lstStyle/>
          <a:p>
            <a:fld id="{1E1906E7-A341-F64A-82D4-7221B283D03F}" type="slidenum">
              <a:rPr lang="en-US" smtClean="0"/>
              <a:pPr/>
              <a:t>9</a:t>
            </a:fld>
            <a:endParaRPr lang="en-US" dirty="0"/>
          </a:p>
        </p:txBody>
      </p:sp>
    </p:spTree>
    <p:extLst>
      <p:ext uri="{BB962C8B-B14F-4D97-AF65-F5344CB8AC3E}">
        <p14:creationId xmlns:p14="http://schemas.microsoft.com/office/powerpoint/2010/main" val="559196543"/>
      </p:ext>
    </p:extLst>
  </p:cSld>
  <p:clrMapOvr>
    <a:masterClrMapping/>
  </p:clrMapOvr>
</p:sld>
</file>

<file path=ppt/theme/theme1.xml><?xml version="1.0" encoding="utf-8"?>
<a:theme xmlns:a="http://schemas.openxmlformats.org/drawingml/2006/main" name="FCB_templat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FCB_template1.potx</Template>
  <TotalTime>1766</TotalTime>
  <Words>720</Words>
  <Application>Microsoft Office PowerPoint</Application>
  <PresentationFormat>Widescreen</PresentationFormat>
  <Paragraphs>162</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新細明體</vt:lpstr>
      <vt:lpstr>Arial</vt:lpstr>
      <vt:lpstr>Calibri</vt:lpstr>
      <vt:lpstr>Wingdings 2</vt:lpstr>
      <vt:lpstr>FCB_template1</vt:lpstr>
      <vt:lpstr>ACCTG 325 Video T4C</vt:lpstr>
      <vt:lpstr>Entity</vt:lpstr>
      <vt:lpstr>Entity</vt:lpstr>
      <vt:lpstr>Entity</vt:lpstr>
      <vt:lpstr>Entity</vt:lpstr>
      <vt:lpstr>Entity</vt:lpstr>
      <vt:lpstr>Entity</vt:lpstr>
      <vt:lpstr>Entity</vt:lpstr>
      <vt:lpstr>Entity</vt:lpstr>
      <vt:lpstr>Entity</vt:lpstr>
    </vt:vector>
  </TitlesOfParts>
  <Company>SDSU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Jiong Lee</dc:creator>
  <cp:lastModifiedBy>User</cp:lastModifiedBy>
  <cp:revision>40</cp:revision>
  <dcterms:created xsi:type="dcterms:W3CDTF">2017-02-14T17:27:43Z</dcterms:created>
  <dcterms:modified xsi:type="dcterms:W3CDTF">2018-01-29T22:29:30Z</dcterms:modified>
</cp:coreProperties>
</file>