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30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28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2154" y="-10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T7E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Amortization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T7E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9E140-7510-4B2A-9B8A-7022717C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380DD-4EDF-48F8-842B-417FE9E58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Amortization is like depreciation except intangibles</a:t>
            </a:r>
          </a:p>
          <a:p>
            <a:pPr lvl="1"/>
            <a:r>
              <a:rPr lang="en-US" dirty="0"/>
              <a:t>Intangibles</a:t>
            </a:r>
          </a:p>
          <a:p>
            <a:pPr lvl="2"/>
            <a:r>
              <a:rPr lang="en-US" dirty="0"/>
              <a:t>Organization costs</a:t>
            </a:r>
          </a:p>
          <a:p>
            <a:pPr lvl="2"/>
            <a:r>
              <a:rPr lang="en-US" dirty="0"/>
              <a:t>Startup costs</a:t>
            </a:r>
          </a:p>
          <a:p>
            <a:pPr lvl="2"/>
            <a:r>
              <a:rPr lang="en-US" dirty="0"/>
              <a:t>Section 197 intangibles including goodwill</a:t>
            </a:r>
          </a:p>
          <a:p>
            <a:pPr lvl="2"/>
            <a:r>
              <a:rPr lang="en-US" dirty="0"/>
              <a:t>Direct purchase intangibles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E91AF4-F36F-436D-B6A9-CCDF09858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A3CA70-65F7-4A28-9029-0B20A042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6F56B-08B9-49BF-8057-D6489F38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427BA1-CCAE-4E2C-A6EB-EAB19F016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6837"/>
            <a:ext cx="10972800" cy="4397272"/>
          </a:xfrm>
        </p:spPr>
        <p:txBody>
          <a:bodyPr/>
          <a:lstStyle/>
          <a:p>
            <a:r>
              <a:rPr lang="en-US" dirty="0"/>
              <a:t>Organizational costs</a:t>
            </a:r>
          </a:p>
          <a:p>
            <a:pPr lvl="1"/>
            <a:r>
              <a:rPr lang="en-US" dirty="0"/>
              <a:t>Cost to form a corporation or partnership</a:t>
            </a:r>
          </a:p>
          <a:p>
            <a:pPr lvl="2"/>
            <a:r>
              <a:rPr lang="en-US" dirty="0"/>
              <a:t>Legal and accounting fees attributable to formation</a:t>
            </a:r>
          </a:p>
          <a:p>
            <a:pPr lvl="1"/>
            <a:r>
              <a:rPr lang="en-US" dirty="0"/>
              <a:t>May expense up to $5,000 is small</a:t>
            </a:r>
          </a:p>
          <a:p>
            <a:pPr lvl="2"/>
            <a:r>
              <a:rPr lang="en-US" dirty="0"/>
              <a:t>Small is organization costs of $50,000 or less</a:t>
            </a:r>
          </a:p>
          <a:p>
            <a:pPr lvl="3"/>
            <a:r>
              <a:rPr lang="en-US" dirty="0"/>
              <a:t>Phase out for every dollar above $50,000</a:t>
            </a:r>
          </a:p>
          <a:p>
            <a:pPr lvl="1"/>
            <a:r>
              <a:rPr lang="en-US" dirty="0"/>
              <a:t>Remainder is amortized over 180 months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2E8A76-C4CB-45E4-BDB9-938E8383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46FEAC-A872-423E-BF4E-5E4FA862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09078D-E9CB-44A6-BCCF-9204B0DF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29CA6-E0E7-4DBE-8C60-FB76961A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Start-up costs</a:t>
            </a:r>
          </a:p>
          <a:p>
            <a:pPr lvl="1"/>
            <a:r>
              <a:rPr lang="en-US" dirty="0"/>
              <a:t>Pre-operating costs that are not organizational costs</a:t>
            </a:r>
          </a:p>
          <a:p>
            <a:pPr lvl="2"/>
            <a:r>
              <a:rPr lang="en-US" dirty="0"/>
              <a:t>Investigative costs</a:t>
            </a:r>
          </a:p>
          <a:p>
            <a:pPr lvl="2"/>
            <a:r>
              <a:rPr lang="en-US" dirty="0"/>
              <a:t>Does not include expansion in same line of business</a:t>
            </a:r>
          </a:p>
          <a:p>
            <a:pPr lvl="1"/>
            <a:r>
              <a:rPr lang="en-US" dirty="0"/>
              <a:t>Deduction is identical to organizational costs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A6EC67-F29E-4700-A96D-7ABE86DC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29CD4C-1081-485E-BF3A-BA0980BC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6FBE6-8F38-49DE-8EEE-AB5A569E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42BC8-3EBB-4E09-9B8C-CCE8183A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216509"/>
            <a:ext cx="11148291" cy="4424981"/>
          </a:xfrm>
        </p:spPr>
        <p:txBody>
          <a:bodyPr/>
          <a:lstStyle/>
          <a:p>
            <a:r>
              <a:rPr lang="en-US" sz="2800" dirty="0" err="1"/>
              <a:t>Gobie</a:t>
            </a:r>
            <a:r>
              <a:rPr lang="en-US" sz="2800" dirty="0"/>
              <a:t> Corp, a plumbing company, incurs organizational expenses of $______ in May 2018.  What is the year 1 deduction for org costs?</a:t>
            </a:r>
          </a:p>
          <a:p>
            <a:pPr lvl="1"/>
            <a:r>
              <a:rPr lang="en-US" sz="2400" dirty="0"/>
              <a:t>$3,000</a:t>
            </a:r>
          </a:p>
          <a:p>
            <a:pPr lvl="2"/>
            <a:r>
              <a:rPr lang="en-US" sz="2000" dirty="0"/>
              <a:t>$3,000</a:t>
            </a:r>
          </a:p>
          <a:p>
            <a:pPr lvl="1"/>
            <a:r>
              <a:rPr lang="en-US" sz="2400" dirty="0"/>
              <a:t>$5,000</a:t>
            </a:r>
          </a:p>
          <a:p>
            <a:pPr lvl="2"/>
            <a:r>
              <a:rPr lang="en-US" sz="2000" dirty="0"/>
              <a:t>$5,000</a:t>
            </a:r>
          </a:p>
          <a:p>
            <a:pPr lvl="1"/>
            <a:r>
              <a:rPr lang="en-US" sz="2400" dirty="0"/>
              <a:t>$8,000</a:t>
            </a:r>
          </a:p>
          <a:p>
            <a:pPr lvl="2"/>
            <a:r>
              <a:rPr lang="en-US" sz="2000" dirty="0"/>
              <a:t>$5,000 + $133 ($3,000/180 x 8 months)</a:t>
            </a:r>
          </a:p>
          <a:p>
            <a:pPr lvl="1"/>
            <a:r>
              <a:rPr lang="en-US" sz="2400" dirty="0"/>
              <a:t>$52,000</a:t>
            </a:r>
          </a:p>
          <a:p>
            <a:pPr lvl="2"/>
            <a:r>
              <a:rPr lang="en-US" sz="2000" dirty="0"/>
              <a:t>$5,178 [$5,000 – ($52,000 - $50,000)] + ($49,000 / 180 x 8)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48235E-387B-4377-A937-A805742B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57BF7B-CC9B-4C32-B069-3FDD876F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B3217-EEA3-40F2-8DE2-6253D156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8637C-E512-4998-9936-926EAD389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Gobie</a:t>
            </a:r>
            <a:r>
              <a:rPr lang="en-US" dirty="0"/>
              <a:t> Corp incurs $15,000 in trying to find a new location to build a new store.  What is deduction</a:t>
            </a:r>
          </a:p>
          <a:p>
            <a:pPr lvl="1"/>
            <a:r>
              <a:rPr lang="en-US" dirty="0"/>
              <a:t>$15,000.  Expansion costs are deductible</a:t>
            </a:r>
          </a:p>
          <a:p>
            <a:r>
              <a:rPr lang="en-US" dirty="0" err="1"/>
              <a:t>Gobie</a:t>
            </a:r>
            <a:r>
              <a:rPr lang="en-US" dirty="0"/>
              <a:t> Corp incurs $15,000 in trying to start a new business in surfing apparel.  What is deduction?</a:t>
            </a:r>
          </a:p>
          <a:p>
            <a:pPr lvl="1"/>
            <a:r>
              <a:rPr lang="en-US" dirty="0"/>
              <a:t>If business starts: </a:t>
            </a:r>
            <a:r>
              <a:rPr lang="en-US" dirty="0" smtClean="0"/>
              <a:t>$5,000 + $10,000/180 </a:t>
            </a:r>
            <a:r>
              <a:rPr lang="en-US" dirty="0"/>
              <a:t>x # of months</a:t>
            </a:r>
          </a:p>
          <a:p>
            <a:pPr lvl="1"/>
            <a:r>
              <a:rPr lang="en-US" dirty="0"/>
              <a:t>If business does not start: $0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A3C4C4-613A-4C95-91EA-6D0F72216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D46E64-D7E6-4534-A21C-B7BEB42B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8779E-EB42-4E80-88A8-C33612C9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AA54B8-118A-447E-B380-F2778EFE9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Intangibles due to the acquisition of a trade or business</a:t>
            </a:r>
          </a:p>
          <a:p>
            <a:pPr lvl="1"/>
            <a:r>
              <a:rPr lang="en-US" dirty="0"/>
              <a:t>In November 2018, </a:t>
            </a:r>
            <a:r>
              <a:rPr lang="en-US" dirty="0" err="1"/>
              <a:t>Bobie</a:t>
            </a:r>
            <a:r>
              <a:rPr lang="en-US" dirty="0"/>
              <a:t> Corp buys all the assets of </a:t>
            </a:r>
            <a:r>
              <a:rPr lang="en-US" dirty="0" err="1"/>
              <a:t>Gobie</a:t>
            </a:r>
            <a:r>
              <a:rPr lang="en-US" dirty="0"/>
              <a:t> Corp for $1 million.  The FMV of </a:t>
            </a:r>
            <a:r>
              <a:rPr lang="en-US" dirty="0" err="1"/>
              <a:t>Gobie</a:t>
            </a:r>
            <a:r>
              <a:rPr lang="en-US" dirty="0"/>
              <a:t> Corp’s tangible assets is $600,000.  It also has a customer list valued at $100,000.</a:t>
            </a:r>
          </a:p>
          <a:p>
            <a:pPr lvl="1"/>
            <a:r>
              <a:rPr lang="en-US" dirty="0" err="1"/>
              <a:t>Bobie</a:t>
            </a:r>
            <a:r>
              <a:rPr lang="en-US" dirty="0"/>
              <a:t> Corp has balance sheet with $600,000 tangible assets, a customer list $100,000 and goodwill $300,000.</a:t>
            </a:r>
          </a:p>
          <a:p>
            <a:pPr lvl="2"/>
            <a:r>
              <a:rPr lang="en-US" dirty="0"/>
              <a:t>The customer list and goodwill are both Section 197 intangibles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D3B2E2-5107-420C-96A7-94AB3E49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83BA25-7540-4778-BED0-5251E01B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6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DF077C-57AF-4B98-A289-A038C071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1EA8D1-B021-4FF4-9227-94AEDCAC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Amortization of Section 197 intangibles</a:t>
            </a:r>
          </a:p>
          <a:p>
            <a:pPr lvl="1"/>
            <a:r>
              <a:rPr lang="en-US" dirty="0"/>
              <a:t>15 years (180 months)</a:t>
            </a:r>
          </a:p>
          <a:p>
            <a:r>
              <a:rPr lang="en-US" dirty="0"/>
              <a:t>BTW, amortization uses a “full-month” convention</a:t>
            </a:r>
          </a:p>
          <a:p>
            <a:pPr lvl="1"/>
            <a:r>
              <a:rPr lang="en-US" dirty="0"/>
              <a:t>Take a full month for the month started</a:t>
            </a:r>
          </a:p>
          <a:p>
            <a:pPr lvl="1"/>
            <a:r>
              <a:rPr lang="en-US" dirty="0" err="1"/>
              <a:t>Bobie</a:t>
            </a:r>
            <a:r>
              <a:rPr lang="en-US" dirty="0"/>
              <a:t> Corp amortization</a:t>
            </a:r>
          </a:p>
          <a:p>
            <a:pPr lvl="2"/>
            <a:r>
              <a:rPr lang="en-US" dirty="0"/>
              <a:t>$100,000/180 x 2 months</a:t>
            </a:r>
          </a:p>
          <a:p>
            <a:pPr lvl="2"/>
            <a:r>
              <a:rPr lang="en-US" dirty="0"/>
              <a:t>$300,000/180 x 2 months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818D55-8705-4A00-938F-765F3193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810038-CBBB-4EE9-9ABD-B4BD30AD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DC240-52D9-4D82-AE5C-2EB1D2C5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07B4F7-0039-4955-826E-16DFA1406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197 intangibles</a:t>
            </a:r>
          </a:p>
          <a:p>
            <a:pPr lvl="1"/>
            <a:r>
              <a:rPr lang="en-US" dirty="0"/>
              <a:t>Amortized over remaining useful life</a:t>
            </a:r>
          </a:p>
          <a:p>
            <a:r>
              <a:rPr lang="en-US" dirty="0"/>
              <a:t>In November 2018, </a:t>
            </a:r>
            <a:r>
              <a:rPr lang="en-US" dirty="0" err="1"/>
              <a:t>Bobie</a:t>
            </a:r>
            <a:r>
              <a:rPr lang="en-US" dirty="0"/>
              <a:t> Corp acquires a patent from Research Plumbing Inc for $100,000.  The patent expires November 2025.</a:t>
            </a:r>
          </a:p>
          <a:p>
            <a:pPr lvl="1"/>
            <a:r>
              <a:rPr lang="en-US" dirty="0"/>
              <a:t>2018 – 2025 is 7 years (7 x 12 = 84 months)</a:t>
            </a:r>
          </a:p>
          <a:p>
            <a:pPr lvl="1"/>
            <a:r>
              <a:rPr lang="en-US" dirty="0"/>
              <a:t>Amortization deduction is $100,000 / 84 x 2.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4B9784-AF4A-49FF-80EE-C4C9F7FE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F9BA3C-43F9-4E4A-B58D-3D1EF2D4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2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4650</TotalTime>
  <Words>450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FCB_template1</vt:lpstr>
      <vt:lpstr>ACCTG 325 Video T7E</vt:lpstr>
      <vt:lpstr>Amortization</vt:lpstr>
      <vt:lpstr>Amortization</vt:lpstr>
      <vt:lpstr>Amortization</vt:lpstr>
      <vt:lpstr>Amortization</vt:lpstr>
      <vt:lpstr>Amortization</vt:lpstr>
      <vt:lpstr>Amortization</vt:lpstr>
      <vt:lpstr>Amortization</vt:lpstr>
      <vt:lpstr>Amortization</vt:lpstr>
      <vt:lpstr>Amortization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68</cp:revision>
  <dcterms:created xsi:type="dcterms:W3CDTF">2017-02-14T17:27:43Z</dcterms:created>
  <dcterms:modified xsi:type="dcterms:W3CDTF">2018-02-08T21:27:40Z</dcterms:modified>
</cp:coreProperties>
</file>