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330" r:id="rId3"/>
    <p:sldId id="332" r:id="rId4"/>
    <p:sldId id="333" r:id="rId5"/>
    <p:sldId id="334" r:id="rId6"/>
    <p:sldId id="335" r:id="rId7"/>
    <p:sldId id="336" r:id="rId8"/>
    <p:sldId id="337" r:id="rId9"/>
    <p:sldId id="338" r:id="rId10"/>
    <p:sldId id="339" r:id="rId11"/>
    <p:sldId id="342" r:id="rId12"/>
    <p:sldId id="343" r:id="rId13"/>
    <p:sldId id="340" r:id="rId14"/>
    <p:sldId id="285"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9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592"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1D203A-FF79-49BA-A632-F48225AEDD58}" type="datetimeFigureOut">
              <a:rPr lang="en-US" smtClean="0"/>
              <a:t>4/24/2019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9BC99-A47E-4AD3-8DC4-6340839441A4}" type="slidenum">
              <a:rPr lang="en-US" smtClean="0"/>
              <a:t>‹#›</a:t>
            </a:fld>
            <a:endParaRPr lang="en-US"/>
          </a:p>
        </p:txBody>
      </p:sp>
    </p:spTree>
    <p:extLst>
      <p:ext uri="{BB962C8B-B14F-4D97-AF65-F5344CB8AC3E}">
        <p14:creationId xmlns:p14="http://schemas.microsoft.com/office/powerpoint/2010/main" val="200796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415666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262285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81567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799" cy="1143000"/>
          </a:xfrm>
          <a:prstGeom prst="rect">
            <a:avLst/>
          </a:prstGeom>
        </p:spPr>
        <p:txBody>
          <a:bodyPr/>
          <a:lstStyle>
            <a:lvl1pPr algn="l">
              <a:defRPr sz="3600" b="1"/>
            </a:lvl1pPr>
          </a:lstStyle>
          <a:p>
            <a:r>
              <a:rPr lang="en-US" dirty="0"/>
              <a:t>Click to edit Master title style</a:t>
            </a:r>
          </a:p>
        </p:txBody>
      </p:sp>
      <p:sp>
        <p:nvSpPr>
          <p:cNvPr id="3" name="Content Placeholder 2"/>
          <p:cNvSpPr>
            <a:spLocks noGrp="1"/>
          </p:cNvSpPr>
          <p:nvPr>
            <p:ph idx="1"/>
          </p:nvPr>
        </p:nvSpPr>
        <p:spPr>
          <a:xfrm>
            <a:off x="609600" y="1600201"/>
            <a:ext cx="10972800" cy="392390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916238" y="6095853"/>
            <a:ext cx="1203487" cy="365125"/>
          </a:xfrm>
          <a:prstGeom prst="rect">
            <a:avLst/>
          </a:prstGeom>
        </p:spPr>
        <p:txBody>
          <a:bodyPr/>
          <a:lstStyle>
            <a:lvl1pPr>
              <a:defRPr>
                <a:solidFill>
                  <a:schemeClr val="bg1"/>
                </a:solidFill>
              </a:defRPr>
            </a:lvl1pPr>
          </a:lstStyle>
          <a:p>
            <a:r>
              <a:rPr lang="en-US" dirty="0"/>
              <a:t>Module 3</a:t>
            </a:r>
          </a:p>
        </p:txBody>
      </p:sp>
      <p:sp>
        <p:nvSpPr>
          <p:cNvPr id="6" name="Slide Number Placeholder 5"/>
          <p:cNvSpPr>
            <a:spLocks noGrp="1"/>
          </p:cNvSpPr>
          <p:nvPr>
            <p:ph type="sldNum" sz="quarter" idx="12"/>
          </p:nvPr>
        </p:nvSpPr>
        <p:spPr>
          <a:xfrm>
            <a:off x="11283884" y="6460978"/>
            <a:ext cx="835841" cy="389183"/>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219386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2409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4097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80795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737600" y="5903864"/>
            <a:ext cx="2844800" cy="365125"/>
          </a:xfrm>
          <a:prstGeom prst="rect">
            <a:avLst/>
          </a:prstGeom>
        </p:spPr>
        <p:txBody>
          <a:bodyPr/>
          <a:lstStyle>
            <a:lvl1pPr>
              <a:defRPr>
                <a:solidFill>
                  <a:schemeClr val="bg1"/>
                </a:solidFill>
              </a:defRPr>
            </a:lvl1pPr>
          </a:lstStyle>
          <a:p>
            <a:r>
              <a:rPr lang="en-US"/>
              <a:t>Module 1</a:t>
            </a:r>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302931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737600" y="5866157"/>
            <a:ext cx="2844800" cy="365125"/>
          </a:xfrm>
          <a:prstGeom prst="rect">
            <a:avLst/>
          </a:prstGeom>
        </p:spPr>
        <p:txBody>
          <a:bodyPr/>
          <a:lstStyle>
            <a:lvl1pPr>
              <a:defRPr>
                <a:solidFill>
                  <a:schemeClr val="bg1"/>
                </a:solidFill>
              </a:defRPr>
            </a:lvl1pPr>
          </a:lstStyle>
          <a:p>
            <a:r>
              <a:rPr lang="en-US"/>
              <a:t>Module 1</a:t>
            </a:r>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14092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163763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16746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5995447"/>
            <a:ext cx="12192000" cy="8579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solidFill>
                <a:schemeClr val="tx1"/>
              </a:solidFill>
            </a:endParaRPr>
          </a:p>
        </p:txBody>
      </p:sp>
      <p:pic>
        <p:nvPicPr>
          <p:cNvPr id="8" name="Picture 7" descr="SDSU-FCBA-HZ-3C-REV.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414" y="6051488"/>
            <a:ext cx="3505472" cy="806512"/>
          </a:xfrm>
          <a:prstGeom prst="rect">
            <a:avLst/>
          </a:prstGeom>
        </p:spPr>
      </p:pic>
      <p:cxnSp>
        <p:nvCxnSpPr>
          <p:cNvPr id="9" name="Straight Connector 8"/>
          <p:cNvCxnSpPr/>
          <p:nvPr userDrawn="1"/>
        </p:nvCxnSpPr>
        <p:spPr>
          <a:xfrm flipV="1">
            <a:off x="914400" y="905841"/>
            <a:ext cx="10363200" cy="9339"/>
          </a:xfrm>
          <a:prstGeom prst="line">
            <a:avLst/>
          </a:prstGeom>
          <a:ln w="38100" cmpd="sng">
            <a:solidFill>
              <a:srgbClr val="9E0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424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416951"/>
            <a:ext cx="7772400" cy="1470025"/>
          </a:xfrm>
        </p:spPr>
        <p:txBody>
          <a:bodyPr/>
          <a:lstStyle/>
          <a:p>
            <a:r>
              <a:rPr lang="en-US" dirty="0"/>
              <a:t>ACCTG 325</a:t>
            </a:r>
            <a:br>
              <a:rPr lang="en-US" dirty="0"/>
            </a:br>
            <a:r>
              <a:rPr lang="en-US" dirty="0"/>
              <a:t>Video T7D</a:t>
            </a:r>
          </a:p>
        </p:txBody>
      </p:sp>
      <p:sp>
        <p:nvSpPr>
          <p:cNvPr id="3" name="Subtitle 2"/>
          <p:cNvSpPr>
            <a:spLocks noGrp="1"/>
          </p:cNvSpPr>
          <p:nvPr>
            <p:ph type="subTitle" idx="1"/>
          </p:nvPr>
        </p:nvSpPr>
        <p:spPr>
          <a:xfrm>
            <a:off x="2895600" y="3111100"/>
            <a:ext cx="6400800" cy="1752600"/>
          </a:xfrm>
        </p:spPr>
        <p:txBody>
          <a:bodyPr/>
          <a:lstStyle/>
          <a:p>
            <a:r>
              <a:rPr lang="en-US" dirty="0"/>
              <a:t>Special Depreciation Rules</a:t>
            </a:r>
          </a:p>
        </p:txBody>
      </p:sp>
      <p:cxnSp>
        <p:nvCxnSpPr>
          <p:cNvPr id="6" name="Straight Connector 5"/>
          <p:cNvCxnSpPr/>
          <p:nvPr/>
        </p:nvCxnSpPr>
        <p:spPr>
          <a:xfrm flipV="1">
            <a:off x="2209800" y="905841"/>
            <a:ext cx="7772400" cy="9339"/>
          </a:xfrm>
          <a:prstGeom prst="line">
            <a:avLst/>
          </a:prstGeom>
          <a:ln w="38100" cmpd="sng">
            <a:solidFill>
              <a:srgbClr val="9E0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462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59D72-4FC7-4BD9-B340-2846F9D33109}"/>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B2C735C0-C962-45C8-B6AE-B04DC92ABBC0}"/>
              </a:ext>
            </a:extLst>
          </p:cNvPr>
          <p:cNvSpPr>
            <a:spLocks noGrp="1"/>
          </p:cNvSpPr>
          <p:nvPr>
            <p:ph idx="1"/>
          </p:nvPr>
        </p:nvSpPr>
        <p:spPr/>
        <p:txBody>
          <a:bodyPr/>
          <a:lstStyle/>
          <a:p>
            <a:r>
              <a:rPr lang="en-US" dirty="0"/>
              <a:t>May depreciate 100% in first year</a:t>
            </a:r>
          </a:p>
          <a:p>
            <a:pPr lvl="1"/>
            <a:r>
              <a:rPr lang="en-US" dirty="0"/>
              <a:t>Qualifying property</a:t>
            </a:r>
          </a:p>
          <a:p>
            <a:pPr lvl="2"/>
            <a:r>
              <a:rPr lang="en-US" dirty="0"/>
              <a:t>Recovery period of 20 years or less (basically no buildings)</a:t>
            </a:r>
          </a:p>
          <a:p>
            <a:pPr lvl="2"/>
            <a:r>
              <a:rPr lang="en-US" dirty="0"/>
              <a:t>Computer software</a:t>
            </a:r>
          </a:p>
          <a:p>
            <a:pPr lvl="2"/>
            <a:r>
              <a:rPr lang="en-US" dirty="0"/>
              <a:t>Used property OK as long as purchased</a:t>
            </a:r>
          </a:p>
          <a:p>
            <a:r>
              <a:rPr lang="en-US" dirty="0" err="1"/>
              <a:t>Hobie</a:t>
            </a:r>
            <a:r>
              <a:rPr lang="en-US" dirty="0"/>
              <a:t> Corp places in service $2,650,000 of new furniture in 2018</a:t>
            </a:r>
          </a:p>
          <a:p>
            <a:pPr lvl="1"/>
            <a:r>
              <a:rPr lang="en-US" dirty="0"/>
              <a:t>Under 100% bonus deducts all $2,650,000.  Adjusted basis = $0</a:t>
            </a:r>
          </a:p>
          <a:p>
            <a:pPr lvl="2"/>
            <a:endParaRPr lang="en-US" dirty="0"/>
          </a:p>
        </p:txBody>
      </p:sp>
      <p:sp>
        <p:nvSpPr>
          <p:cNvPr id="4" name="Date Placeholder 3">
            <a:extLst>
              <a:ext uri="{FF2B5EF4-FFF2-40B4-BE49-F238E27FC236}">
                <a16:creationId xmlns:a16="http://schemas.microsoft.com/office/drawing/2014/main" id="{D56FF839-9C5D-4060-8B1D-CDC838B57878}"/>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CBF1044B-9C0A-4030-93F7-0E8737BB8866}"/>
              </a:ext>
            </a:extLst>
          </p:cNvPr>
          <p:cNvSpPr>
            <a:spLocks noGrp="1"/>
          </p:cNvSpPr>
          <p:nvPr>
            <p:ph type="sldNum" sz="quarter" idx="12"/>
          </p:nvPr>
        </p:nvSpPr>
        <p:spPr/>
        <p:txBody>
          <a:bodyPr/>
          <a:lstStyle/>
          <a:p>
            <a:fld id="{1E1906E7-A341-F64A-82D4-7221B283D03F}" type="slidenum">
              <a:rPr lang="en-US" smtClean="0"/>
              <a:pPr/>
              <a:t>10</a:t>
            </a:fld>
            <a:endParaRPr lang="en-US" dirty="0"/>
          </a:p>
        </p:txBody>
      </p:sp>
    </p:spTree>
    <p:extLst>
      <p:ext uri="{BB962C8B-B14F-4D97-AF65-F5344CB8AC3E}">
        <p14:creationId xmlns:p14="http://schemas.microsoft.com/office/powerpoint/2010/main" val="1589742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ECA5-1A35-4985-BAA5-F8EFF59922AF}"/>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DFFDF8F1-1644-462D-B91A-0EA66991520E}"/>
              </a:ext>
            </a:extLst>
          </p:cNvPr>
          <p:cNvSpPr>
            <a:spLocks noGrp="1"/>
          </p:cNvSpPr>
          <p:nvPr>
            <p:ph idx="1"/>
          </p:nvPr>
        </p:nvSpPr>
        <p:spPr>
          <a:xfrm>
            <a:off x="609600" y="1213702"/>
            <a:ext cx="5227782" cy="3923907"/>
          </a:xfrm>
        </p:spPr>
        <p:txBody>
          <a:bodyPr/>
          <a:lstStyle/>
          <a:p>
            <a:r>
              <a:rPr lang="en-US" dirty="0"/>
              <a:t>Listed property and limits</a:t>
            </a:r>
          </a:p>
          <a:p>
            <a:pPr lvl="1"/>
            <a:r>
              <a:rPr lang="en-US" dirty="0"/>
              <a:t>Certain property is subject to taxpayer abuse and is placed on a list by the IRS</a:t>
            </a:r>
          </a:p>
          <a:p>
            <a:pPr lvl="2"/>
            <a:r>
              <a:rPr lang="en-US" dirty="0"/>
              <a:t>Listed property</a:t>
            </a:r>
          </a:p>
          <a:p>
            <a:pPr lvl="2"/>
            <a:r>
              <a:rPr lang="en-US" dirty="0"/>
              <a:t>One form of listed property is auto used in business</a:t>
            </a:r>
          </a:p>
          <a:p>
            <a:pPr lvl="3"/>
            <a:r>
              <a:rPr lang="en-US" dirty="0"/>
              <a:t>Depreciation limited to annual amount per vehicle</a:t>
            </a:r>
          </a:p>
          <a:p>
            <a:pPr lvl="3"/>
            <a:r>
              <a:rPr lang="en-US" dirty="0"/>
              <a:t>2018 limits</a:t>
            </a:r>
          </a:p>
        </p:txBody>
      </p:sp>
      <p:sp>
        <p:nvSpPr>
          <p:cNvPr id="4" name="Date Placeholder 3">
            <a:extLst>
              <a:ext uri="{FF2B5EF4-FFF2-40B4-BE49-F238E27FC236}">
                <a16:creationId xmlns:a16="http://schemas.microsoft.com/office/drawing/2014/main" id="{2134A4A7-D685-4DC7-81EB-D2FEECE5ACFD}"/>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F4980830-0879-48AC-ABDD-1671DC9C5398}"/>
              </a:ext>
            </a:extLst>
          </p:cNvPr>
          <p:cNvSpPr>
            <a:spLocks noGrp="1"/>
          </p:cNvSpPr>
          <p:nvPr>
            <p:ph type="sldNum" sz="quarter" idx="12"/>
          </p:nvPr>
        </p:nvSpPr>
        <p:spPr/>
        <p:txBody>
          <a:bodyPr/>
          <a:lstStyle/>
          <a:p>
            <a:fld id="{1E1906E7-A341-F64A-82D4-7221B283D03F}" type="slidenum">
              <a:rPr lang="en-US" smtClean="0"/>
              <a:pPr/>
              <a:t>11</a:t>
            </a:fld>
            <a:endParaRPr lang="en-US" dirty="0"/>
          </a:p>
        </p:txBody>
      </p:sp>
      <p:sp>
        <p:nvSpPr>
          <p:cNvPr id="7" name="Content Placeholder 2">
            <a:extLst>
              <a:ext uri="{FF2B5EF4-FFF2-40B4-BE49-F238E27FC236}">
                <a16:creationId xmlns:a16="http://schemas.microsoft.com/office/drawing/2014/main" id="{26EBD285-9BC2-4233-A64E-32F74055AC31}"/>
              </a:ext>
            </a:extLst>
          </p:cNvPr>
          <p:cNvSpPr txBox="1">
            <a:spLocks/>
          </p:cNvSpPr>
          <p:nvPr/>
        </p:nvSpPr>
        <p:spPr>
          <a:xfrm>
            <a:off x="5942741" y="1213702"/>
            <a:ext cx="5894179" cy="392390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dirty="0"/>
              <a:t>$70,000 placed in service in 2018</a:t>
            </a:r>
          </a:p>
          <a:p>
            <a:pPr lvl="1"/>
            <a:r>
              <a:rPr lang="en-US" sz="2400" dirty="0"/>
              <a:t>Year 1: $70,000 x 100% (bonus) but limited to $18,000</a:t>
            </a:r>
          </a:p>
        </p:txBody>
      </p:sp>
      <p:pic>
        <p:nvPicPr>
          <p:cNvPr id="8" name="Picture 7">
            <a:extLst>
              <a:ext uri="{FF2B5EF4-FFF2-40B4-BE49-F238E27FC236}">
                <a16:creationId xmlns:a16="http://schemas.microsoft.com/office/drawing/2014/main" id="{7CC7768B-1FB0-4D92-B3CC-539D6A33358E}"/>
              </a:ext>
            </a:extLst>
          </p:cNvPr>
          <p:cNvPicPr>
            <a:picLocks noChangeAspect="1"/>
          </p:cNvPicPr>
          <p:nvPr/>
        </p:nvPicPr>
        <p:blipFill>
          <a:blip r:embed="rId2"/>
          <a:stretch>
            <a:fillRect/>
          </a:stretch>
        </p:blipFill>
        <p:spPr>
          <a:xfrm>
            <a:off x="7447096" y="2638428"/>
            <a:ext cx="3048157" cy="2978303"/>
          </a:xfrm>
          <a:prstGeom prst="rect">
            <a:avLst/>
          </a:prstGeom>
        </p:spPr>
      </p:pic>
    </p:spTree>
    <p:extLst>
      <p:ext uri="{BB962C8B-B14F-4D97-AF65-F5344CB8AC3E}">
        <p14:creationId xmlns:p14="http://schemas.microsoft.com/office/powerpoint/2010/main" val="2150814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Special Depreciation</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510184519"/>
              </p:ext>
            </p:extLst>
          </p:nvPr>
        </p:nvGraphicFramePr>
        <p:xfrm>
          <a:off x="1884485" y="1354015"/>
          <a:ext cx="7315200" cy="259588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20000"/>
                    </a:ext>
                  </a:extLst>
                </a:gridCol>
                <a:gridCol w="3657600">
                  <a:extLst>
                    <a:ext uri="{9D8B030D-6E8A-4147-A177-3AD203B41FA5}">
                      <a16:colId xmlns:a16="http://schemas.microsoft.com/office/drawing/2014/main" val="20001"/>
                    </a:ext>
                  </a:extLst>
                </a:gridCol>
              </a:tblGrid>
              <a:tr h="370840">
                <a:tc>
                  <a:txBody>
                    <a:bodyPr/>
                    <a:lstStyle/>
                    <a:p>
                      <a:r>
                        <a:rPr lang="en-US" dirty="0"/>
                        <a:t>Cost</a:t>
                      </a:r>
                    </a:p>
                  </a:txBody>
                  <a:tcPr/>
                </a:tc>
                <a:tc>
                  <a:txBody>
                    <a:bodyPr/>
                    <a:lstStyle/>
                    <a:p>
                      <a:r>
                        <a:rPr lang="en-US" dirty="0"/>
                        <a:t>$70,000</a:t>
                      </a:r>
                    </a:p>
                  </a:txBody>
                  <a:tcPr/>
                </a:tc>
                <a:extLst>
                  <a:ext uri="{0D108BD9-81ED-4DB2-BD59-A6C34878D82A}">
                    <a16:rowId xmlns:a16="http://schemas.microsoft.com/office/drawing/2014/main" val="10000"/>
                  </a:ext>
                </a:extLst>
              </a:tr>
              <a:tr h="370840">
                <a:tc>
                  <a:txBody>
                    <a:bodyPr/>
                    <a:lstStyle/>
                    <a:p>
                      <a:r>
                        <a:rPr lang="en-US" dirty="0"/>
                        <a:t>Year</a:t>
                      </a:r>
                      <a:r>
                        <a:rPr lang="en-US" baseline="0" dirty="0"/>
                        <a:t> 1</a:t>
                      </a:r>
                      <a:endParaRPr lang="en-US" dirty="0"/>
                    </a:p>
                  </a:txBody>
                  <a:tcPr/>
                </a:tc>
                <a:tc>
                  <a:txBody>
                    <a:bodyPr/>
                    <a:lstStyle/>
                    <a:p>
                      <a:r>
                        <a:rPr lang="en-US" dirty="0"/>
                        <a:t>$18,000</a:t>
                      </a:r>
                    </a:p>
                  </a:txBody>
                  <a:tcPr/>
                </a:tc>
                <a:extLst>
                  <a:ext uri="{0D108BD9-81ED-4DB2-BD59-A6C34878D82A}">
                    <a16:rowId xmlns:a16="http://schemas.microsoft.com/office/drawing/2014/main" val="10001"/>
                  </a:ext>
                </a:extLst>
              </a:tr>
              <a:tr h="370840">
                <a:tc>
                  <a:txBody>
                    <a:bodyPr/>
                    <a:lstStyle/>
                    <a:p>
                      <a:r>
                        <a:rPr lang="en-US" dirty="0"/>
                        <a:t>Year 2</a:t>
                      </a:r>
                    </a:p>
                  </a:txBody>
                  <a:tcPr/>
                </a:tc>
                <a:tc>
                  <a:txBody>
                    <a:bodyPr/>
                    <a:lstStyle/>
                    <a:p>
                      <a:r>
                        <a:rPr lang="en-US" dirty="0"/>
                        <a:t>$16,000</a:t>
                      </a:r>
                    </a:p>
                  </a:txBody>
                  <a:tcPr/>
                </a:tc>
                <a:extLst>
                  <a:ext uri="{0D108BD9-81ED-4DB2-BD59-A6C34878D82A}">
                    <a16:rowId xmlns:a16="http://schemas.microsoft.com/office/drawing/2014/main" val="10002"/>
                  </a:ext>
                </a:extLst>
              </a:tr>
              <a:tr h="370840">
                <a:tc>
                  <a:txBody>
                    <a:bodyPr/>
                    <a:lstStyle/>
                    <a:p>
                      <a:r>
                        <a:rPr lang="en-US" dirty="0"/>
                        <a:t>Year 3</a:t>
                      </a:r>
                    </a:p>
                  </a:txBody>
                  <a:tcPr/>
                </a:tc>
                <a:tc>
                  <a:txBody>
                    <a:bodyPr/>
                    <a:lstStyle/>
                    <a:p>
                      <a:r>
                        <a:rPr lang="en-US" dirty="0"/>
                        <a:t>$9,600</a:t>
                      </a:r>
                    </a:p>
                  </a:txBody>
                  <a:tcPr/>
                </a:tc>
                <a:extLst>
                  <a:ext uri="{0D108BD9-81ED-4DB2-BD59-A6C34878D82A}">
                    <a16:rowId xmlns:a16="http://schemas.microsoft.com/office/drawing/2014/main" val="10003"/>
                  </a:ext>
                </a:extLst>
              </a:tr>
              <a:tr h="370840">
                <a:tc>
                  <a:txBody>
                    <a:bodyPr/>
                    <a:lstStyle/>
                    <a:p>
                      <a:r>
                        <a:rPr lang="en-US" dirty="0"/>
                        <a:t>Year 4</a:t>
                      </a:r>
                    </a:p>
                  </a:txBody>
                  <a:tcPr/>
                </a:tc>
                <a:tc>
                  <a:txBody>
                    <a:bodyPr/>
                    <a:lstStyle/>
                    <a:p>
                      <a:r>
                        <a:rPr lang="en-US" dirty="0"/>
                        <a:t>$5,700</a:t>
                      </a:r>
                    </a:p>
                  </a:txBody>
                  <a:tcPr/>
                </a:tc>
                <a:extLst>
                  <a:ext uri="{0D108BD9-81ED-4DB2-BD59-A6C34878D82A}">
                    <a16:rowId xmlns:a16="http://schemas.microsoft.com/office/drawing/2014/main" val="10004"/>
                  </a:ext>
                </a:extLst>
              </a:tr>
              <a:tr h="370840">
                <a:tc>
                  <a:txBody>
                    <a:bodyPr/>
                    <a:lstStyle/>
                    <a:p>
                      <a:r>
                        <a:rPr lang="en-US" dirty="0"/>
                        <a:t>Years 5-7</a:t>
                      </a:r>
                    </a:p>
                  </a:txBody>
                  <a:tcPr/>
                </a:tc>
                <a:tc>
                  <a:txBody>
                    <a:bodyPr/>
                    <a:lstStyle/>
                    <a:p>
                      <a:r>
                        <a:rPr lang="en-US" dirty="0"/>
                        <a:t>$5,700</a:t>
                      </a:r>
                    </a:p>
                  </a:txBody>
                  <a:tcPr/>
                </a:tc>
                <a:extLst>
                  <a:ext uri="{0D108BD9-81ED-4DB2-BD59-A6C34878D82A}">
                    <a16:rowId xmlns:a16="http://schemas.microsoft.com/office/drawing/2014/main" val="10005"/>
                  </a:ext>
                </a:extLst>
              </a:tr>
              <a:tr h="370840">
                <a:tc>
                  <a:txBody>
                    <a:bodyPr/>
                    <a:lstStyle/>
                    <a:p>
                      <a:r>
                        <a:rPr lang="en-US" dirty="0"/>
                        <a:t>Year 8</a:t>
                      </a:r>
                    </a:p>
                  </a:txBody>
                  <a:tcPr/>
                </a:tc>
                <a:tc>
                  <a:txBody>
                    <a:bodyPr/>
                    <a:lstStyle/>
                    <a:p>
                      <a:r>
                        <a:rPr lang="en-US" dirty="0"/>
                        <a:t>$3,600</a:t>
                      </a:r>
                    </a:p>
                  </a:txBody>
                  <a:tcPr/>
                </a:tc>
                <a:extLst>
                  <a:ext uri="{0D108BD9-81ED-4DB2-BD59-A6C34878D82A}">
                    <a16:rowId xmlns:a16="http://schemas.microsoft.com/office/drawing/2014/main" val="10006"/>
                  </a:ext>
                </a:extLst>
              </a:tr>
            </a:tbl>
          </a:graphicData>
        </a:graphic>
      </p:graphicFrame>
      <p:sp>
        <p:nvSpPr>
          <p:cNvPr id="4" name="Date Placeholder 3"/>
          <p:cNvSpPr>
            <a:spLocks noGrp="1"/>
          </p:cNvSpPr>
          <p:nvPr>
            <p:ph type="dt" sz="half" idx="10"/>
          </p:nvPr>
        </p:nvSpPr>
        <p:spPr/>
        <p:txBody>
          <a:bodyPr/>
          <a:lstStyle/>
          <a:p>
            <a:r>
              <a:rPr lang="en-US"/>
              <a:t>Module 3</a:t>
            </a:r>
            <a:endParaRPr lang="en-US" dirty="0"/>
          </a:p>
        </p:txBody>
      </p:sp>
      <p:sp>
        <p:nvSpPr>
          <p:cNvPr id="5" name="Slide Number Placeholder 4"/>
          <p:cNvSpPr>
            <a:spLocks noGrp="1"/>
          </p:cNvSpPr>
          <p:nvPr>
            <p:ph type="sldNum" sz="quarter" idx="12"/>
          </p:nvPr>
        </p:nvSpPr>
        <p:spPr/>
        <p:txBody>
          <a:bodyPr/>
          <a:lstStyle/>
          <a:p>
            <a:fld id="{1E1906E7-A341-F64A-82D4-7221B283D03F}" type="slidenum">
              <a:rPr lang="en-US" smtClean="0"/>
              <a:pPr/>
              <a:t>12</a:t>
            </a:fld>
            <a:endParaRPr lang="en-US" dirty="0"/>
          </a:p>
        </p:txBody>
      </p:sp>
    </p:spTree>
    <p:extLst>
      <p:ext uri="{BB962C8B-B14F-4D97-AF65-F5344CB8AC3E}">
        <p14:creationId xmlns:p14="http://schemas.microsoft.com/office/powerpoint/2010/main" val="29708449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0D328-ED43-4640-A67C-80088121BC92}"/>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8FAAA582-CAD3-4CFA-A57D-59D5E70B8AD1}"/>
              </a:ext>
            </a:extLst>
          </p:cNvPr>
          <p:cNvSpPr>
            <a:spLocks noGrp="1"/>
          </p:cNvSpPr>
          <p:nvPr>
            <p:ph idx="1"/>
          </p:nvPr>
        </p:nvSpPr>
        <p:spPr/>
        <p:txBody>
          <a:bodyPr/>
          <a:lstStyle/>
          <a:p>
            <a:r>
              <a:rPr lang="en-US" dirty="0"/>
              <a:t>Business use percentage</a:t>
            </a:r>
          </a:p>
          <a:p>
            <a:pPr lvl="1"/>
            <a:r>
              <a:rPr lang="en-US" dirty="0"/>
              <a:t>Yoda purchases new auto for $60,000.  He uses his auto 80% for business</a:t>
            </a:r>
          </a:p>
          <a:p>
            <a:pPr lvl="2"/>
            <a:r>
              <a:rPr lang="en-US" dirty="0"/>
              <a:t>$60,000 x 80% x 100% = $48,000</a:t>
            </a:r>
          </a:p>
          <a:p>
            <a:pPr lvl="3"/>
            <a:r>
              <a:rPr lang="en-US" dirty="0"/>
              <a:t>Limited to $18,000….</a:t>
            </a:r>
          </a:p>
          <a:p>
            <a:pPr lvl="3"/>
            <a:r>
              <a:rPr lang="en-US" dirty="0"/>
              <a:t>Limited to $18,000 x 80% = $14,400</a:t>
            </a:r>
          </a:p>
          <a:p>
            <a:r>
              <a:rPr lang="en-US" dirty="0"/>
              <a:t>Business use % applies to any business property</a:t>
            </a:r>
          </a:p>
        </p:txBody>
      </p:sp>
      <p:sp>
        <p:nvSpPr>
          <p:cNvPr id="4" name="Date Placeholder 3">
            <a:extLst>
              <a:ext uri="{FF2B5EF4-FFF2-40B4-BE49-F238E27FC236}">
                <a16:creationId xmlns:a16="http://schemas.microsoft.com/office/drawing/2014/main" id="{0ADB46C8-7B8C-4A7E-9650-5A96BB9163B9}"/>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FEDD9C48-22CA-42A7-AF61-AD4D3EFF8EA3}"/>
              </a:ext>
            </a:extLst>
          </p:cNvPr>
          <p:cNvSpPr>
            <a:spLocks noGrp="1"/>
          </p:cNvSpPr>
          <p:nvPr>
            <p:ph type="sldNum" sz="quarter" idx="12"/>
          </p:nvPr>
        </p:nvSpPr>
        <p:spPr/>
        <p:txBody>
          <a:bodyPr/>
          <a:lstStyle/>
          <a:p>
            <a:fld id="{1E1906E7-A341-F64A-82D4-7221B283D03F}" type="slidenum">
              <a:rPr lang="en-US" smtClean="0"/>
              <a:pPr/>
              <a:t>13</a:t>
            </a:fld>
            <a:endParaRPr lang="en-US" dirty="0"/>
          </a:p>
        </p:txBody>
      </p:sp>
    </p:spTree>
    <p:extLst>
      <p:ext uri="{BB962C8B-B14F-4D97-AF65-F5344CB8AC3E}">
        <p14:creationId xmlns:p14="http://schemas.microsoft.com/office/powerpoint/2010/main" val="12053663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3B146-25B9-40FC-9D33-4D8F11B438A8}"/>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08147DD1-82BE-445D-9C07-E9112ACCF570}"/>
              </a:ext>
            </a:extLst>
          </p:cNvPr>
          <p:cNvSpPr>
            <a:spLocks noGrp="1"/>
          </p:cNvSpPr>
          <p:nvPr>
            <p:ph idx="1"/>
          </p:nvPr>
        </p:nvSpPr>
        <p:spPr/>
        <p:txBody>
          <a:bodyPr/>
          <a:lstStyle/>
          <a:p>
            <a:r>
              <a:rPr lang="en-US" dirty="0"/>
              <a:t>End of Video T7D</a:t>
            </a:r>
          </a:p>
          <a:p>
            <a:endParaRPr lang="en-US" dirty="0"/>
          </a:p>
        </p:txBody>
      </p:sp>
      <p:sp>
        <p:nvSpPr>
          <p:cNvPr id="4" name="Date Placeholder 3">
            <a:extLst>
              <a:ext uri="{FF2B5EF4-FFF2-40B4-BE49-F238E27FC236}">
                <a16:creationId xmlns:a16="http://schemas.microsoft.com/office/drawing/2014/main" id="{F6E517D5-A40D-4398-8C2F-4BECB37F7928}"/>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0E4D0097-6FFD-40BB-B530-ABA2C09041A3}"/>
              </a:ext>
            </a:extLst>
          </p:cNvPr>
          <p:cNvSpPr>
            <a:spLocks noGrp="1"/>
          </p:cNvSpPr>
          <p:nvPr>
            <p:ph type="sldNum" sz="quarter" idx="12"/>
          </p:nvPr>
        </p:nvSpPr>
        <p:spPr/>
        <p:txBody>
          <a:bodyPr/>
          <a:lstStyle/>
          <a:p>
            <a:fld id="{1E1906E7-A341-F64A-82D4-7221B283D03F}" type="slidenum">
              <a:rPr lang="en-US" smtClean="0"/>
              <a:pPr/>
              <a:t>14</a:t>
            </a:fld>
            <a:endParaRPr lang="en-US" dirty="0"/>
          </a:p>
        </p:txBody>
      </p:sp>
    </p:spTree>
    <p:extLst>
      <p:ext uri="{BB962C8B-B14F-4D97-AF65-F5344CB8AC3E}">
        <p14:creationId xmlns:p14="http://schemas.microsoft.com/office/powerpoint/2010/main" val="1512206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9E140-7510-4B2A-9B8A-7022717C635D}"/>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5B1380DD-4EDF-48F8-842B-417FE9E58424}"/>
              </a:ext>
            </a:extLst>
          </p:cNvPr>
          <p:cNvSpPr>
            <a:spLocks noGrp="1"/>
          </p:cNvSpPr>
          <p:nvPr>
            <p:ph idx="1"/>
          </p:nvPr>
        </p:nvSpPr>
        <p:spPr/>
        <p:txBody>
          <a:bodyPr/>
          <a:lstStyle/>
          <a:p>
            <a:r>
              <a:rPr lang="en-US" dirty="0"/>
              <a:t>Basic MACRS depreciation is the baseline</a:t>
            </a:r>
          </a:p>
          <a:p>
            <a:pPr lvl="1"/>
            <a:r>
              <a:rPr lang="en-US" dirty="0"/>
              <a:t>Tax law has stimulus related provisions</a:t>
            </a:r>
          </a:p>
          <a:p>
            <a:pPr lvl="1"/>
            <a:r>
              <a:rPr lang="en-US" dirty="0"/>
              <a:t>These provisions come and go, change in amounts, increase and decrease but are generally tax-payer friendly</a:t>
            </a:r>
          </a:p>
          <a:p>
            <a:pPr lvl="2"/>
            <a:r>
              <a:rPr lang="en-US" dirty="0"/>
              <a:t>Section 179 immediate expensing</a:t>
            </a:r>
          </a:p>
          <a:p>
            <a:pPr lvl="2"/>
            <a:r>
              <a:rPr lang="en-US" dirty="0"/>
              <a:t>Bonus depreciation</a:t>
            </a:r>
          </a:p>
          <a:p>
            <a:pPr lvl="2"/>
            <a:r>
              <a:rPr lang="en-US" dirty="0"/>
              <a:t>Listed property and auto limits</a:t>
            </a:r>
          </a:p>
          <a:p>
            <a:pPr marL="914400" lvl="2" indent="0">
              <a:buNone/>
            </a:pPr>
            <a:r>
              <a:rPr lang="en-US" dirty="0"/>
              <a:t> </a:t>
            </a:r>
          </a:p>
        </p:txBody>
      </p:sp>
      <p:sp>
        <p:nvSpPr>
          <p:cNvPr id="4" name="Date Placeholder 3">
            <a:extLst>
              <a:ext uri="{FF2B5EF4-FFF2-40B4-BE49-F238E27FC236}">
                <a16:creationId xmlns:a16="http://schemas.microsoft.com/office/drawing/2014/main" id="{73E91AF4-F36F-436D-B6A9-CCDF09858329}"/>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27A3CA70-65F7-4A28-9029-0B20A04218A8}"/>
              </a:ext>
            </a:extLst>
          </p:cNvPr>
          <p:cNvSpPr>
            <a:spLocks noGrp="1"/>
          </p:cNvSpPr>
          <p:nvPr>
            <p:ph type="sldNum" sz="quarter" idx="12"/>
          </p:nvPr>
        </p:nvSpPr>
        <p:spPr/>
        <p:txBody>
          <a:bodyPr/>
          <a:lstStyle/>
          <a:p>
            <a:fld id="{1E1906E7-A341-F64A-82D4-7221B283D03F}" type="slidenum">
              <a:rPr lang="en-US" smtClean="0"/>
              <a:pPr/>
              <a:t>2</a:t>
            </a:fld>
            <a:endParaRPr lang="en-US" dirty="0"/>
          </a:p>
        </p:txBody>
      </p:sp>
    </p:spTree>
    <p:extLst>
      <p:ext uri="{BB962C8B-B14F-4D97-AF65-F5344CB8AC3E}">
        <p14:creationId xmlns:p14="http://schemas.microsoft.com/office/powerpoint/2010/main" val="3003603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A6B18-F3F7-4FA3-A9DE-319BBBD6975C}"/>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94633BFC-4D80-4D2C-B644-0E6866B971BF}"/>
              </a:ext>
            </a:extLst>
          </p:cNvPr>
          <p:cNvSpPr>
            <a:spLocks noGrp="1"/>
          </p:cNvSpPr>
          <p:nvPr>
            <p:ph idx="1"/>
          </p:nvPr>
        </p:nvSpPr>
        <p:spPr>
          <a:xfrm>
            <a:off x="609600" y="1191491"/>
            <a:ext cx="10972800" cy="4332617"/>
          </a:xfrm>
        </p:spPr>
        <p:txBody>
          <a:bodyPr/>
          <a:lstStyle/>
          <a:p>
            <a:r>
              <a:rPr lang="en-US" sz="2400" dirty="0"/>
              <a:t>Daniel lives in </a:t>
            </a:r>
            <a:r>
              <a:rPr lang="en-US" sz="2400" dirty="0" err="1"/>
              <a:t>Toshland</a:t>
            </a:r>
            <a:r>
              <a:rPr lang="en-US" sz="2400" dirty="0"/>
              <a:t> and just purchased a $100 business asset.  </a:t>
            </a:r>
            <a:r>
              <a:rPr lang="en-US" sz="2400" dirty="0" err="1"/>
              <a:t>Toshland</a:t>
            </a:r>
            <a:r>
              <a:rPr lang="en-US" sz="2400" dirty="0"/>
              <a:t> has very unusual tax rules in that when assets are purchased, taxpayers can either deduct the cost or capitalize the cost and then write it off evenly over three years.  Daniel has more than enough income to offset any deductions regardless of the choice of method.  Based purely on present value, which method should Daniel choose?  You can assume a 30% tax rate and a 5% discount rate if necessary.</a:t>
            </a:r>
          </a:p>
          <a:p>
            <a:endParaRPr lang="en-US" dirty="0"/>
          </a:p>
        </p:txBody>
      </p:sp>
      <p:sp>
        <p:nvSpPr>
          <p:cNvPr id="4" name="Date Placeholder 3">
            <a:extLst>
              <a:ext uri="{FF2B5EF4-FFF2-40B4-BE49-F238E27FC236}">
                <a16:creationId xmlns:a16="http://schemas.microsoft.com/office/drawing/2014/main" id="{43BC2967-21EF-465F-B060-A66043E48840}"/>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882B514F-A85F-48B0-839E-5ABC5E38D1DD}"/>
              </a:ext>
            </a:extLst>
          </p:cNvPr>
          <p:cNvSpPr>
            <a:spLocks noGrp="1"/>
          </p:cNvSpPr>
          <p:nvPr>
            <p:ph type="sldNum" sz="quarter" idx="12"/>
          </p:nvPr>
        </p:nvSpPr>
        <p:spPr/>
        <p:txBody>
          <a:bodyPr/>
          <a:lstStyle/>
          <a:p>
            <a:fld id="{1E1906E7-A341-F64A-82D4-7221B283D03F}" type="slidenum">
              <a:rPr lang="en-US" smtClean="0"/>
              <a:pPr/>
              <a:t>3</a:t>
            </a:fld>
            <a:endParaRPr lang="en-US" dirty="0"/>
          </a:p>
        </p:txBody>
      </p:sp>
      <p:graphicFrame>
        <p:nvGraphicFramePr>
          <p:cNvPr id="6" name="Content Placeholder 3">
            <a:extLst>
              <a:ext uri="{FF2B5EF4-FFF2-40B4-BE49-F238E27FC236}">
                <a16:creationId xmlns:a16="http://schemas.microsoft.com/office/drawing/2014/main" id="{6E0AE9CB-6141-4516-A5F7-6BC9B2957882}"/>
              </a:ext>
            </a:extLst>
          </p:cNvPr>
          <p:cNvGraphicFramePr>
            <a:graphicFrameLocks/>
          </p:cNvGraphicFramePr>
          <p:nvPr>
            <p:extLst>
              <p:ext uri="{D42A27DB-BD31-4B8C-83A1-F6EECF244321}">
                <p14:modId xmlns:p14="http://schemas.microsoft.com/office/powerpoint/2010/main" val="4209817787"/>
              </p:ext>
            </p:extLst>
          </p:nvPr>
        </p:nvGraphicFramePr>
        <p:xfrm>
          <a:off x="609600" y="3568931"/>
          <a:ext cx="4283076" cy="2225040"/>
        </p:xfrm>
        <a:graphic>
          <a:graphicData uri="http://schemas.openxmlformats.org/drawingml/2006/table">
            <a:tbl>
              <a:tblPr firstRow="1" bandRow="1">
                <a:tableStyleId>{5C22544A-7EE6-4342-B048-85BDC9FD1C3A}</a:tableStyleId>
              </a:tblPr>
              <a:tblGrid>
                <a:gridCol w="2141538">
                  <a:extLst>
                    <a:ext uri="{9D8B030D-6E8A-4147-A177-3AD203B41FA5}">
                      <a16:colId xmlns:a16="http://schemas.microsoft.com/office/drawing/2014/main" val="20000"/>
                    </a:ext>
                  </a:extLst>
                </a:gridCol>
                <a:gridCol w="2141538">
                  <a:extLst>
                    <a:ext uri="{9D8B030D-6E8A-4147-A177-3AD203B41FA5}">
                      <a16:colId xmlns:a16="http://schemas.microsoft.com/office/drawing/2014/main" val="20001"/>
                    </a:ext>
                  </a:extLst>
                </a:gridCol>
              </a:tblGrid>
              <a:tr h="370840">
                <a:tc gridSpan="2">
                  <a:txBody>
                    <a:bodyPr/>
                    <a:lstStyle/>
                    <a:p>
                      <a:pPr algn="ctr"/>
                      <a:r>
                        <a:rPr lang="en-US" dirty="0"/>
                        <a:t>Deduct Immediately</a:t>
                      </a:r>
                    </a:p>
                  </a:txBody>
                  <a:tcPr/>
                </a:tc>
                <a:tc hMerge="1">
                  <a:txBody>
                    <a:bodyPr/>
                    <a:lstStyle/>
                    <a:p>
                      <a:pPr algn="ctr"/>
                      <a:endParaRPr lang="en-US" dirty="0"/>
                    </a:p>
                  </a:txBody>
                  <a:tcPr/>
                </a:tc>
                <a:extLst>
                  <a:ext uri="{0D108BD9-81ED-4DB2-BD59-A6C34878D82A}">
                    <a16:rowId xmlns:a16="http://schemas.microsoft.com/office/drawing/2014/main" val="10000"/>
                  </a:ext>
                </a:extLst>
              </a:tr>
              <a:tr h="370840">
                <a:tc>
                  <a:txBody>
                    <a:bodyPr/>
                    <a:lstStyle/>
                    <a:p>
                      <a:r>
                        <a:rPr lang="en-US" dirty="0"/>
                        <a:t>Year</a:t>
                      </a:r>
                    </a:p>
                  </a:txBody>
                  <a:tcPr/>
                </a:tc>
                <a:tc>
                  <a:txBody>
                    <a:bodyPr/>
                    <a:lstStyle/>
                    <a:p>
                      <a:pPr algn="r"/>
                      <a:r>
                        <a:rPr lang="en-US" dirty="0"/>
                        <a:t>1</a:t>
                      </a:r>
                    </a:p>
                  </a:txBody>
                  <a:tcPr/>
                </a:tc>
                <a:extLst>
                  <a:ext uri="{0D108BD9-81ED-4DB2-BD59-A6C34878D82A}">
                    <a16:rowId xmlns:a16="http://schemas.microsoft.com/office/drawing/2014/main" val="10001"/>
                  </a:ext>
                </a:extLst>
              </a:tr>
              <a:tr h="370840">
                <a:tc>
                  <a:txBody>
                    <a:bodyPr/>
                    <a:lstStyle/>
                    <a:p>
                      <a:r>
                        <a:rPr lang="en-US" dirty="0"/>
                        <a:t>Outflow</a:t>
                      </a:r>
                    </a:p>
                  </a:txBody>
                  <a:tcPr/>
                </a:tc>
                <a:tc>
                  <a:txBody>
                    <a:bodyPr/>
                    <a:lstStyle/>
                    <a:p>
                      <a:pPr algn="r"/>
                      <a:r>
                        <a:rPr lang="en-US" dirty="0"/>
                        <a:t>($100)</a:t>
                      </a:r>
                    </a:p>
                  </a:txBody>
                  <a:tcPr/>
                </a:tc>
                <a:extLst>
                  <a:ext uri="{0D108BD9-81ED-4DB2-BD59-A6C34878D82A}">
                    <a16:rowId xmlns:a16="http://schemas.microsoft.com/office/drawing/2014/main" val="10002"/>
                  </a:ext>
                </a:extLst>
              </a:tr>
              <a:tr h="370840">
                <a:tc>
                  <a:txBody>
                    <a:bodyPr/>
                    <a:lstStyle/>
                    <a:p>
                      <a:r>
                        <a:rPr lang="en-US" dirty="0"/>
                        <a:t>Deduction</a:t>
                      </a:r>
                    </a:p>
                  </a:txBody>
                  <a:tcPr/>
                </a:tc>
                <a:tc>
                  <a:txBody>
                    <a:bodyPr/>
                    <a:lstStyle/>
                    <a:p>
                      <a:pPr algn="r"/>
                      <a:r>
                        <a:rPr lang="en-US" dirty="0"/>
                        <a:t>($100)</a:t>
                      </a:r>
                    </a:p>
                  </a:txBody>
                  <a:tcPr/>
                </a:tc>
                <a:extLst>
                  <a:ext uri="{0D108BD9-81ED-4DB2-BD59-A6C34878D82A}">
                    <a16:rowId xmlns:a16="http://schemas.microsoft.com/office/drawing/2014/main" val="10003"/>
                  </a:ext>
                </a:extLst>
              </a:tr>
              <a:tr h="370840">
                <a:tc>
                  <a:txBody>
                    <a:bodyPr/>
                    <a:lstStyle/>
                    <a:p>
                      <a:r>
                        <a:rPr lang="en-US" dirty="0"/>
                        <a:t>Tax Rate</a:t>
                      </a:r>
                    </a:p>
                  </a:txBody>
                  <a:tcPr/>
                </a:tc>
                <a:tc>
                  <a:txBody>
                    <a:bodyPr/>
                    <a:lstStyle/>
                    <a:p>
                      <a:pPr algn="r"/>
                      <a:r>
                        <a:rPr lang="en-US" dirty="0"/>
                        <a:t>30%</a:t>
                      </a:r>
                    </a:p>
                  </a:txBody>
                  <a:tcPr/>
                </a:tc>
                <a:extLst>
                  <a:ext uri="{0D108BD9-81ED-4DB2-BD59-A6C34878D82A}">
                    <a16:rowId xmlns:a16="http://schemas.microsoft.com/office/drawing/2014/main" val="10004"/>
                  </a:ext>
                </a:extLst>
              </a:tr>
              <a:tr h="370840">
                <a:tc>
                  <a:txBody>
                    <a:bodyPr/>
                    <a:lstStyle/>
                    <a:p>
                      <a:r>
                        <a:rPr lang="en-US" dirty="0"/>
                        <a:t>Tax Savings</a:t>
                      </a:r>
                    </a:p>
                  </a:txBody>
                  <a:tcPr/>
                </a:tc>
                <a:tc>
                  <a:txBody>
                    <a:bodyPr/>
                    <a:lstStyle/>
                    <a:p>
                      <a:pPr algn="r"/>
                      <a:r>
                        <a:rPr lang="en-US" dirty="0"/>
                        <a:t>30</a:t>
                      </a:r>
                    </a:p>
                  </a:txBody>
                  <a:tcPr/>
                </a:tc>
                <a:extLst>
                  <a:ext uri="{0D108BD9-81ED-4DB2-BD59-A6C34878D82A}">
                    <a16:rowId xmlns:a16="http://schemas.microsoft.com/office/drawing/2014/main" val="10005"/>
                  </a:ext>
                </a:extLst>
              </a:tr>
            </a:tbl>
          </a:graphicData>
        </a:graphic>
      </p:graphicFrame>
      <p:graphicFrame>
        <p:nvGraphicFramePr>
          <p:cNvPr id="7" name="Table 6">
            <a:extLst>
              <a:ext uri="{FF2B5EF4-FFF2-40B4-BE49-F238E27FC236}">
                <a16:creationId xmlns:a16="http://schemas.microsoft.com/office/drawing/2014/main" id="{E69AF122-29F4-4610-A7E3-F2204A847F5E}"/>
              </a:ext>
            </a:extLst>
          </p:cNvPr>
          <p:cNvGraphicFramePr>
            <a:graphicFrameLocks noGrp="1"/>
          </p:cNvGraphicFramePr>
          <p:nvPr>
            <p:extLst>
              <p:ext uri="{D42A27DB-BD31-4B8C-83A1-F6EECF244321}">
                <p14:modId xmlns:p14="http://schemas.microsoft.com/office/powerpoint/2010/main" val="2447138485"/>
              </p:ext>
            </p:extLst>
          </p:nvPr>
        </p:nvGraphicFramePr>
        <p:xfrm>
          <a:off x="5257800" y="3594331"/>
          <a:ext cx="6604000" cy="2595880"/>
        </p:xfrm>
        <a:graphic>
          <a:graphicData uri="http://schemas.openxmlformats.org/drawingml/2006/table">
            <a:tbl>
              <a:tblPr firstRow="1" bandRow="1">
                <a:tableStyleId>{5C22544A-7EE6-4342-B048-85BDC9FD1C3A}</a:tableStyleId>
              </a:tblPr>
              <a:tblGrid>
                <a:gridCol w="1320800">
                  <a:extLst>
                    <a:ext uri="{9D8B030D-6E8A-4147-A177-3AD203B41FA5}">
                      <a16:colId xmlns:a16="http://schemas.microsoft.com/office/drawing/2014/main" val="20000"/>
                    </a:ext>
                  </a:extLst>
                </a:gridCol>
                <a:gridCol w="1320800">
                  <a:extLst>
                    <a:ext uri="{9D8B030D-6E8A-4147-A177-3AD203B41FA5}">
                      <a16:colId xmlns:a16="http://schemas.microsoft.com/office/drawing/2014/main" val="20001"/>
                    </a:ext>
                  </a:extLst>
                </a:gridCol>
                <a:gridCol w="1320800">
                  <a:extLst>
                    <a:ext uri="{9D8B030D-6E8A-4147-A177-3AD203B41FA5}">
                      <a16:colId xmlns:a16="http://schemas.microsoft.com/office/drawing/2014/main" val="20002"/>
                    </a:ext>
                  </a:extLst>
                </a:gridCol>
                <a:gridCol w="1320800">
                  <a:extLst>
                    <a:ext uri="{9D8B030D-6E8A-4147-A177-3AD203B41FA5}">
                      <a16:colId xmlns:a16="http://schemas.microsoft.com/office/drawing/2014/main" val="20003"/>
                    </a:ext>
                  </a:extLst>
                </a:gridCol>
                <a:gridCol w="1320800">
                  <a:extLst>
                    <a:ext uri="{9D8B030D-6E8A-4147-A177-3AD203B41FA5}">
                      <a16:colId xmlns:a16="http://schemas.microsoft.com/office/drawing/2014/main" val="20004"/>
                    </a:ext>
                  </a:extLst>
                </a:gridCol>
              </a:tblGrid>
              <a:tr h="370840">
                <a:tc gridSpan="5">
                  <a:txBody>
                    <a:bodyPr/>
                    <a:lstStyle/>
                    <a:p>
                      <a:pPr algn="ctr"/>
                      <a:r>
                        <a:rPr lang="en-US" dirty="0"/>
                        <a:t>Capitalize and deduct ratably</a:t>
                      </a: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70840">
                <a:tc>
                  <a:txBody>
                    <a:bodyPr/>
                    <a:lstStyle/>
                    <a:p>
                      <a:r>
                        <a:rPr lang="en-US" dirty="0"/>
                        <a:t>Year</a:t>
                      </a:r>
                    </a:p>
                  </a:txBody>
                  <a:tcPr/>
                </a:tc>
                <a:tc>
                  <a:txBody>
                    <a:bodyPr/>
                    <a:lstStyle/>
                    <a:p>
                      <a:pPr algn="ctr"/>
                      <a:r>
                        <a:rPr lang="en-US" dirty="0"/>
                        <a:t>1</a:t>
                      </a:r>
                    </a:p>
                  </a:txBody>
                  <a:tcPr/>
                </a:tc>
                <a:tc>
                  <a:txBody>
                    <a:bodyPr/>
                    <a:lstStyle/>
                    <a:p>
                      <a:pPr algn="ctr"/>
                      <a:r>
                        <a:rPr lang="en-US" dirty="0"/>
                        <a:t>2</a:t>
                      </a:r>
                    </a:p>
                  </a:txBody>
                  <a:tcPr/>
                </a:tc>
                <a:tc>
                  <a:txBody>
                    <a:bodyPr/>
                    <a:lstStyle/>
                    <a:p>
                      <a:pPr algn="ctr"/>
                      <a:r>
                        <a:rPr lang="en-US" dirty="0"/>
                        <a:t>3</a:t>
                      </a:r>
                    </a:p>
                  </a:txBody>
                  <a:tcPr/>
                </a:tc>
                <a:tc>
                  <a:txBody>
                    <a:bodyPr/>
                    <a:lstStyle/>
                    <a:p>
                      <a:pPr algn="ctr"/>
                      <a:r>
                        <a:rPr lang="en-US" dirty="0"/>
                        <a:t>Total</a:t>
                      </a:r>
                    </a:p>
                  </a:txBody>
                  <a:tcPr/>
                </a:tc>
                <a:extLst>
                  <a:ext uri="{0D108BD9-81ED-4DB2-BD59-A6C34878D82A}">
                    <a16:rowId xmlns:a16="http://schemas.microsoft.com/office/drawing/2014/main" val="10001"/>
                  </a:ext>
                </a:extLst>
              </a:tr>
              <a:tr h="370840">
                <a:tc>
                  <a:txBody>
                    <a:bodyPr/>
                    <a:lstStyle/>
                    <a:p>
                      <a:r>
                        <a:rPr lang="en-US" dirty="0"/>
                        <a:t>Outflow</a:t>
                      </a:r>
                    </a:p>
                  </a:txBody>
                  <a:tcPr/>
                </a:tc>
                <a:tc>
                  <a:txBody>
                    <a:bodyPr/>
                    <a:lstStyle/>
                    <a:p>
                      <a:pPr algn="r"/>
                      <a:r>
                        <a:rPr lang="en-US" dirty="0"/>
                        <a:t>($100)</a:t>
                      </a:r>
                    </a:p>
                  </a:txBody>
                  <a:tcPr/>
                </a:tc>
                <a:tc>
                  <a:txBody>
                    <a:bodyPr/>
                    <a:lstStyle/>
                    <a:p>
                      <a:pPr algn="r"/>
                      <a:r>
                        <a:rPr lang="en-US" dirty="0"/>
                        <a:t>0</a:t>
                      </a:r>
                    </a:p>
                  </a:txBody>
                  <a:tcPr/>
                </a:tc>
                <a:tc>
                  <a:txBody>
                    <a:bodyPr/>
                    <a:lstStyle/>
                    <a:p>
                      <a:pPr algn="r"/>
                      <a:r>
                        <a:rPr lang="en-US" dirty="0"/>
                        <a:t>0</a:t>
                      </a:r>
                    </a:p>
                  </a:txBody>
                  <a:tcPr/>
                </a:tc>
                <a:tc>
                  <a:txBody>
                    <a:bodyPr/>
                    <a:lstStyle/>
                    <a:p>
                      <a:pPr algn="r"/>
                      <a:r>
                        <a:rPr lang="en-US" dirty="0"/>
                        <a:t>($100)</a:t>
                      </a:r>
                    </a:p>
                  </a:txBody>
                  <a:tcPr/>
                </a:tc>
                <a:extLst>
                  <a:ext uri="{0D108BD9-81ED-4DB2-BD59-A6C34878D82A}">
                    <a16:rowId xmlns:a16="http://schemas.microsoft.com/office/drawing/2014/main" val="10002"/>
                  </a:ext>
                </a:extLst>
              </a:tr>
              <a:tr h="370840">
                <a:tc>
                  <a:txBody>
                    <a:bodyPr/>
                    <a:lstStyle/>
                    <a:p>
                      <a:r>
                        <a:rPr lang="en-US" dirty="0"/>
                        <a:t>Deduction</a:t>
                      </a:r>
                    </a:p>
                  </a:txBody>
                  <a:tcPr/>
                </a:tc>
                <a:tc>
                  <a:txBody>
                    <a:bodyPr/>
                    <a:lstStyle/>
                    <a:p>
                      <a:pPr algn="r"/>
                      <a:r>
                        <a:rPr lang="en-US" dirty="0"/>
                        <a:t>($33)</a:t>
                      </a:r>
                    </a:p>
                  </a:txBody>
                  <a:tcPr/>
                </a:tc>
                <a:tc>
                  <a:txBody>
                    <a:bodyPr/>
                    <a:lstStyle/>
                    <a:p>
                      <a:pPr algn="r"/>
                      <a:r>
                        <a:rPr lang="en-US" dirty="0"/>
                        <a:t>($33)</a:t>
                      </a:r>
                    </a:p>
                  </a:txBody>
                  <a:tcPr/>
                </a:tc>
                <a:tc>
                  <a:txBody>
                    <a:bodyPr/>
                    <a:lstStyle/>
                    <a:p>
                      <a:pPr algn="r"/>
                      <a:r>
                        <a:rPr lang="en-US" dirty="0"/>
                        <a:t>($34)</a:t>
                      </a:r>
                    </a:p>
                  </a:txBody>
                  <a:tcPr/>
                </a:tc>
                <a:tc>
                  <a:txBody>
                    <a:bodyPr/>
                    <a:lstStyle/>
                    <a:p>
                      <a:pPr algn="r"/>
                      <a:r>
                        <a:rPr lang="en-US" dirty="0"/>
                        <a:t>($100)</a:t>
                      </a:r>
                    </a:p>
                  </a:txBody>
                  <a:tcPr/>
                </a:tc>
                <a:extLst>
                  <a:ext uri="{0D108BD9-81ED-4DB2-BD59-A6C34878D82A}">
                    <a16:rowId xmlns:a16="http://schemas.microsoft.com/office/drawing/2014/main" val="10003"/>
                  </a:ext>
                </a:extLst>
              </a:tr>
              <a:tr h="370840">
                <a:tc>
                  <a:txBody>
                    <a:bodyPr/>
                    <a:lstStyle/>
                    <a:p>
                      <a:r>
                        <a:rPr lang="en-US" dirty="0"/>
                        <a:t>Tax Rate</a:t>
                      </a:r>
                    </a:p>
                  </a:txBody>
                  <a:tcPr/>
                </a:tc>
                <a:tc>
                  <a:txBody>
                    <a:bodyPr/>
                    <a:lstStyle/>
                    <a:p>
                      <a:pPr algn="r"/>
                      <a:r>
                        <a:rPr lang="en-US" dirty="0"/>
                        <a:t>30%</a:t>
                      </a:r>
                    </a:p>
                  </a:txBody>
                  <a:tcPr/>
                </a:tc>
                <a:tc>
                  <a:txBody>
                    <a:bodyPr/>
                    <a:lstStyle/>
                    <a:p>
                      <a:pPr algn="r"/>
                      <a:r>
                        <a:rPr lang="en-US" dirty="0"/>
                        <a:t>30%</a:t>
                      </a:r>
                    </a:p>
                  </a:txBody>
                  <a:tcPr/>
                </a:tc>
                <a:tc>
                  <a:txBody>
                    <a:bodyPr/>
                    <a:lstStyle/>
                    <a:p>
                      <a:pPr algn="r"/>
                      <a:r>
                        <a:rPr lang="en-US" dirty="0"/>
                        <a:t>30%</a:t>
                      </a:r>
                    </a:p>
                  </a:txBody>
                  <a:tcPr/>
                </a:tc>
                <a:tc>
                  <a:txBody>
                    <a:bodyPr/>
                    <a:lstStyle/>
                    <a:p>
                      <a:pPr algn="r"/>
                      <a:endParaRPr lang="en-US" dirty="0"/>
                    </a:p>
                  </a:txBody>
                  <a:tcPr/>
                </a:tc>
                <a:extLst>
                  <a:ext uri="{0D108BD9-81ED-4DB2-BD59-A6C34878D82A}">
                    <a16:rowId xmlns:a16="http://schemas.microsoft.com/office/drawing/2014/main" val="10004"/>
                  </a:ext>
                </a:extLst>
              </a:tr>
              <a:tr h="370840">
                <a:tc>
                  <a:txBody>
                    <a:bodyPr/>
                    <a:lstStyle/>
                    <a:p>
                      <a:r>
                        <a:rPr lang="en-US" dirty="0"/>
                        <a:t>Tax savings</a:t>
                      </a:r>
                    </a:p>
                  </a:txBody>
                  <a:tcPr/>
                </a:tc>
                <a:tc>
                  <a:txBody>
                    <a:bodyPr/>
                    <a:lstStyle/>
                    <a:p>
                      <a:pPr algn="r"/>
                      <a:r>
                        <a:rPr lang="en-US" dirty="0"/>
                        <a:t>10</a:t>
                      </a:r>
                    </a:p>
                  </a:txBody>
                  <a:tcPr/>
                </a:tc>
                <a:tc>
                  <a:txBody>
                    <a:bodyPr/>
                    <a:lstStyle/>
                    <a:p>
                      <a:pPr algn="r"/>
                      <a:r>
                        <a:rPr lang="en-US" dirty="0"/>
                        <a:t>10</a:t>
                      </a:r>
                    </a:p>
                  </a:txBody>
                  <a:tcPr/>
                </a:tc>
                <a:tc>
                  <a:txBody>
                    <a:bodyPr/>
                    <a:lstStyle/>
                    <a:p>
                      <a:pPr algn="r"/>
                      <a:r>
                        <a:rPr lang="en-US" dirty="0"/>
                        <a:t>10</a:t>
                      </a:r>
                    </a:p>
                  </a:txBody>
                  <a:tcPr/>
                </a:tc>
                <a:tc>
                  <a:txBody>
                    <a:bodyPr/>
                    <a:lstStyle/>
                    <a:p>
                      <a:pPr algn="r"/>
                      <a:r>
                        <a:rPr lang="en-US" dirty="0"/>
                        <a:t>30</a:t>
                      </a:r>
                    </a:p>
                  </a:txBody>
                  <a:tcPr/>
                </a:tc>
                <a:extLst>
                  <a:ext uri="{0D108BD9-81ED-4DB2-BD59-A6C34878D82A}">
                    <a16:rowId xmlns:a16="http://schemas.microsoft.com/office/drawing/2014/main" val="10005"/>
                  </a:ext>
                </a:extLst>
              </a:tr>
              <a:tr h="370840">
                <a:tc>
                  <a:txBody>
                    <a:bodyPr/>
                    <a:lstStyle/>
                    <a:p>
                      <a:r>
                        <a:rPr lang="en-US" dirty="0"/>
                        <a:t>PV</a:t>
                      </a:r>
                    </a:p>
                  </a:txBody>
                  <a:tcPr/>
                </a:tc>
                <a:tc>
                  <a:txBody>
                    <a:bodyPr/>
                    <a:lstStyle/>
                    <a:p>
                      <a:pPr algn="r"/>
                      <a:r>
                        <a:rPr lang="en-US" dirty="0"/>
                        <a:t>10</a:t>
                      </a:r>
                    </a:p>
                  </a:txBody>
                  <a:tcPr/>
                </a:tc>
                <a:tc>
                  <a:txBody>
                    <a:bodyPr/>
                    <a:lstStyle/>
                    <a:p>
                      <a:pPr algn="r"/>
                      <a:r>
                        <a:rPr lang="en-US" dirty="0"/>
                        <a:t>9.52</a:t>
                      </a:r>
                    </a:p>
                  </a:txBody>
                  <a:tcPr/>
                </a:tc>
                <a:tc>
                  <a:txBody>
                    <a:bodyPr/>
                    <a:lstStyle/>
                    <a:p>
                      <a:pPr algn="r"/>
                      <a:r>
                        <a:rPr lang="en-US" dirty="0"/>
                        <a:t>9.07</a:t>
                      </a:r>
                    </a:p>
                  </a:txBody>
                  <a:tcPr/>
                </a:tc>
                <a:tc>
                  <a:txBody>
                    <a:bodyPr/>
                    <a:lstStyle/>
                    <a:p>
                      <a:pPr algn="r"/>
                      <a:r>
                        <a:rPr lang="en-US" dirty="0"/>
                        <a:t>$28.59</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398109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p:cTn id="15" dur="1000" fill="hold"/>
                                        <p:tgtEl>
                                          <p:spTgt spid="7"/>
                                        </p:tgtEl>
                                        <p:attrNameLst>
                                          <p:attrName>ppt_w</p:attrName>
                                        </p:attrNameLst>
                                      </p:cBhvr>
                                      <p:tavLst>
                                        <p:tav tm="0">
                                          <p:val>
                                            <p:fltVal val="0"/>
                                          </p:val>
                                        </p:tav>
                                        <p:tav tm="100000">
                                          <p:val>
                                            <p:strVal val="#ppt_w"/>
                                          </p:val>
                                        </p:tav>
                                      </p:tavLst>
                                    </p:anim>
                                    <p:anim calcmode="lin" valueType="num">
                                      <p:cBhvr>
                                        <p:cTn id="16" dur="1000" fill="hold"/>
                                        <p:tgtEl>
                                          <p:spTgt spid="7"/>
                                        </p:tgtEl>
                                        <p:attrNameLst>
                                          <p:attrName>ppt_h</p:attrName>
                                        </p:attrNameLst>
                                      </p:cBhvr>
                                      <p:tavLst>
                                        <p:tav tm="0">
                                          <p:val>
                                            <p:fltVal val="0"/>
                                          </p:val>
                                        </p:tav>
                                        <p:tav tm="100000">
                                          <p:val>
                                            <p:strVal val="#ppt_h"/>
                                          </p:val>
                                        </p:tav>
                                      </p:tavLst>
                                    </p:anim>
                                    <p:anim calcmode="lin" valueType="num">
                                      <p:cBhvr>
                                        <p:cTn id="17" dur="1000" fill="hold"/>
                                        <p:tgtEl>
                                          <p:spTgt spid="7"/>
                                        </p:tgtEl>
                                        <p:attrNameLst>
                                          <p:attrName>style.rotation</p:attrName>
                                        </p:attrNameLst>
                                      </p:cBhvr>
                                      <p:tavLst>
                                        <p:tav tm="0">
                                          <p:val>
                                            <p:fltVal val="90"/>
                                          </p:val>
                                        </p:tav>
                                        <p:tav tm="100000">
                                          <p:val>
                                            <p:fltVal val="0"/>
                                          </p:val>
                                        </p:tav>
                                      </p:tavLst>
                                    </p:anim>
                                    <p:animEffect transition="in" filter="fade">
                                      <p:cBhvr>
                                        <p:cTn id="1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FC9B5-623E-4D88-AA07-008B25B71C67}"/>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40EBBF66-8236-44F3-A2FD-52527746A01E}"/>
              </a:ext>
            </a:extLst>
          </p:cNvPr>
          <p:cNvSpPr>
            <a:spLocks noGrp="1"/>
          </p:cNvSpPr>
          <p:nvPr>
            <p:ph idx="1"/>
          </p:nvPr>
        </p:nvSpPr>
        <p:spPr/>
        <p:txBody>
          <a:bodyPr/>
          <a:lstStyle/>
          <a:p>
            <a:r>
              <a:rPr lang="en-US" dirty="0"/>
              <a:t>Thus deducting immediately lowers the cost of purchasing equipment</a:t>
            </a:r>
          </a:p>
          <a:p>
            <a:pPr lvl="1"/>
            <a:r>
              <a:rPr lang="en-US" dirty="0"/>
              <a:t>If the after-tax cost is cheaper, maybe more business property will be purchased</a:t>
            </a:r>
          </a:p>
          <a:p>
            <a:pPr lvl="2"/>
            <a:r>
              <a:rPr lang="en-US" dirty="0"/>
              <a:t>Oops – I let economics slip back in</a:t>
            </a:r>
          </a:p>
        </p:txBody>
      </p:sp>
      <p:sp>
        <p:nvSpPr>
          <p:cNvPr id="4" name="Date Placeholder 3">
            <a:extLst>
              <a:ext uri="{FF2B5EF4-FFF2-40B4-BE49-F238E27FC236}">
                <a16:creationId xmlns:a16="http://schemas.microsoft.com/office/drawing/2014/main" id="{B0D446E8-3002-4BC2-8DC6-982D8A808D0E}"/>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EF934526-7B01-4D1A-AB20-FD04B94B46E1}"/>
              </a:ext>
            </a:extLst>
          </p:cNvPr>
          <p:cNvSpPr>
            <a:spLocks noGrp="1"/>
          </p:cNvSpPr>
          <p:nvPr>
            <p:ph type="sldNum" sz="quarter" idx="12"/>
          </p:nvPr>
        </p:nvSpPr>
        <p:spPr/>
        <p:txBody>
          <a:bodyPr/>
          <a:lstStyle/>
          <a:p>
            <a:fld id="{1E1906E7-A341-F64A-82D4-7221B283D03F}" type="slidenum">
              <a:rPr lang="en-US" smtClean="0"/>
              <a:pPr/>
              <a:t>4</a:t>
            </a:fld>
            <a:endParaRPr lang="en-US" dirty="0"/>
          </a:p>
        </p:txBody>
      </p:sp>
    </p:spTree>
    <p:extLst>
      <p:ext uri="{BB962C8B-B14F-4D97-AF65-F5344CB8AC3E}">
        <p14:creationId xmlns:p14="http://schemas.microsoft.com/office/powerpoint/2010/main" val="4143146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F3DE5-4F93-43E1-B316-10EFB41EC84F}"/>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C283A574-E2E7-43C0-B672-3A086420C0B7}"/>
              </a:ext>
            </a:extLst>
          </p:cNvPr>
          <p:cNvSpPr>
            <a:spLocks noGrp="1"/>
          </p:cNvSpPr>
          <p:nvPr>
            <p:ph idx="1"/>
          </p:nvPr>
        </p:nvSpPr>
        <p:spPr/>
        <p:txBody>
          <a:bodyPr/>
          <a:lstStyle/>
          <a:p>
            <a:r>
              <a:rPr lang="en-US" dirty="0"/>
              <a:t>Section 179 – immediate expensing</a:t>
            </a:r>
          </a:p>
          <a:p>
            <a:pPr lvl="1"/>
            <a:r>
              <a:rPr lang="en-US" dirty="0"/>
              <a:t>Can deduct the cost of qualifying property up to $510,000 (2017)</a:t>
            </a:r>
          </a:p>
          <a:p>
            <a:pPr lvl="1"/>
            <a:r>
              <a:rPr lang="en-US" dirty="0"/>
              <a:t>New tax law now $1 million</a:t>
            </a:r>
          </a:p>
          <a:p>
            <a:r>
              <a:rPr lang="en-US" dirty="0" err="1"/>
              <a:t>Hobie</a:t>
            </a:r>
            <a:r>
              <a:rPr lang="en-US" dirty="0"/>
              <a:t> Corp purchases $750,000 of new furniture for the office in 2018.  Typically 7 year property.</a:t>
            </a:r>
          </a:p>
          <a:p>
            <a:pPr lvl="1"/>
            <a:r>
              <a:rPr lang="en-US" dirty="0"/>
              <a:t>Will deduct $750,000 immediately</a:t>
            </a:r>
          </a:p>
          <a:p>
            <a:pPr lvl="2"/>
            <a:r>
              <a:rPr lang="en-US" dirty="0"/>
              <a:t>No future depreciation and adjust basis</a:t>
            </a:r>
          </a:p>
        </p:txBody>
      </p:sp>
      <p:sp>
        <p:nvSpPr>
          <p:cNvPr id="4" name="Date Placeholder 3">
            <a:extLst>
              <a:ext uri="{FF2B5EF4-FFF2-40B4-BE49-F238E27FC236}">
                <a16:creationId xmlns:a16="http://schemas.microsoft.com/office/drawing/2014/main" id="{157A9A19-E75D-42D7-9335-8F99228A79EE}"/>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8FE6510E-A54C-4BA8-B6F8-58D20FC47967}"/>
              </a:ext>
            </a:extLst>
          </p:cNvPr>
          <p:cNvSpPr>
            <a:spLocks noGrp="1"/>
          </p:cNvSpPr>
          <p:nvPr>
            <p:ph type="sldNum" sz="quarter" idx="12"/>
          </p:nvPr>
        </p:nvSpPr>
        <p:spPr/>
        <p:txBody>
          <a:bodyPr/>
          <a:lstStyle/>
          <a:p>
            <a:fld id="{1E1906E7-A341-F64A-82D4-7221B283D03F}" type="slidenum">
              <a:rPr lang="en-US" smtClean="0"/>
              <a:pPr/>
              <a:t>5</a:t>
            </a:fld>
            <a:endParaRPr lang="en-US" dirty="0"/>
          </a:p>
        </p:txBody>
      </p:sp>
    </p:spTree>
    <p:extLst>
      <p:ext uri="{BB962C8B-B14F-4D97-AF65-F5344CB8AC3E}">
        <p14:creationId xmlns:p14="http://schemas.microsoft.com/office/powerpoint/2010/main" val="3746422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D574DD-C71F-4D42-BFDA-68AE06A7499A}"/>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E28C6CA9-0FA2-43D6-A1CD-D6D28F97C881}"/>
              </a:ext>
            </a:extLst>
          </p:cNvPr>
          <p:cNvSpPr>
            <a:spLocks noGrp="1"/>
          </p:cNvSpPr>
          <p:nvPr>
            <p:ph idx="1"/>
          </p:nvPr>
        </p:nvSpPr>
        <p:spPr>
          <a:xfrm>
            <a:off x="314036" y="1126837"/>
            <a:ext cx="11268364" cy="4397272"/>
          </a:xfrm>
        </p:spPr>
        <p:txBody>
          <a:bodyPr/>
          <a:lstStyle/>
          <a:p>
            <a:r>
              <a:rPr lang="en-US" dirty="0"/>
              <a:t>Section 179 intended for small businesses</a:t>
            </a:r>
          </a:p>
          <a:p>
            <a:pPr lvl="1"/>
            <a:r>
              <a:rPr lang="en-US" dirty="0"/>
              <a:t>How define small business?</a:t>
            </a:r>
          </a:p>
          <a:p>
            <a:pPr lvl="1"/>
            <a:r>
              <a:rPr lang="en-US" dirty="0"/>
              <a:t>Business places into service less than “threshold amount” of qualifying property during the year</a:t>
            </a:r>
          </a:p>
          <a:p>
            <a:pPr lvl="2"/>
            <a:r>
              <a:rPr lang="en-US" dirty="0"/>
              <a:t>2017 threshold is $2,030,000.  2018 threshold is $2,500,000</a:t>
            </a:r>
          </a:p>
          <a:p>
            <a:pPr lvl="2"/>
            <a:r>
              <a:rPr lang="en-US" dirty="0"/>
              <a:t>Phases out $1 for $1 for amounts in excess of threshold</a:t>
            </a:r>
          </a:p>
          <a:p>
            <a:pPr lvl="1"/>
            <a:r>
              <a:rPr lang="en-US" dirty="0" err="1"/>
              <a:t>Hobie</a:t>
            </a:r>
            <a:r>
              <a:rPr lang="en-US" dirty="0"/>
              <a:t> Corp places in service $2,650,000 of qualifying property in 2018</a:t>
            </a:r>
          </a:p>
          <a:p>
            <a:pPr lvl="2"/>
            <a:r>
              <a:rPr lang="en-US" dirty="0"/>
              <a:t>$2,650,000 - $2,500,000 = $150,000 phase out</a:t>
            </a:r>
          </a:p>
          <a:p>
            <a:pPr lvl="2"/>
            <a:r>
              <a:rPr lang="en-US" dirty="0"/>
              <a:t>$1,000,000 - $150,000 = $850,000 eligible Section 179 deduction</a:t>
            </a:r>
          </a:p>
        </p:txBody>
      </p:sp>
      <p:sp>
        <p:nvSpPr>
          <p:cNvPr id="4" name="Date Placeholder 3">
            <a:extLst>
              <a:ext uri="{FF2B5EF4-FFF2-40B4-BE49-F238E27FC236}">
                <a16:creationId xmlns:a16="http://schemas.microsoft.com/office/drawing/2014/main" id="{B2378A02-B065-43A5-B8DF-670F865B0DE6}"/>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D5A5276F-A6A6-4272-9840-E4DA7D5B6033}"/>
              </a:ext>
            </a:extLst>
          </p:cNvPr>
          <p:cNvSpPr>
            <a:spLocks noGrp="1"/>
          </p:cNvSpPr>
          <p:nvPr>
            <p:ph type="sldNum" sz="quarter" idx="12"/>
          </p:nvPr>
        </p:nvSpPr>
        <p:spPr/>
        <p:txBody>
          <a:bodyPr/>
          <a:lstStyle/>
          <a:p>
            <a:fld id="{1E1906E7-A341-F64A-82D4-7221B283D03F}" type="slidenum">
              <a:rPr lang="en-US" smtClean="0"/>
              <a:pPr/>
              <a:t>6</a:t>
            </a:fld>
            <a:endParaRPr lang="en-US" dirty="0"/>
          </a:p>
        </p:txBody>
      </p:sp>
    </p:spTree>
    <p:extLst>
      <p:ext uri="{BB962C8B-B14F-4D97-AF65-F5344CB8AC3E}">
        <p14:creationId xmlns:p14="http://schemas.microsoft.com/office/powerpoint/2010/main" val="555679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1000"/>
                                        <p:tgtEl>
                                          <p:spTgt spid="3">
                                            <p:txEl>
                                              <p:pRg st="6" end="6"/>
                                            </p:txEl>
                                          </p:spTgt>
                                        </p:tgtEl>
                                      </p:cBhvr>
                                    </p:animEffect>
                                    <p:anim calcmode="lin" valueType="num">
                                      <p:cBhvr>
                                        <p:cTn id="2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6" end="6"/>
                                            </p:txEl>
                                          </p:spTgt>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fade">
                                      <p:cBhvr>
                                        <p:cTn id="31" dur="1000"/>
                                        <p:tgtEl>
                                          <p:spTgt spid="3">
                                            <p:txEl>
                                              <p:pRg st="7" end="7"/>
                                            </p:txEl>
                                          </p:spTgt>
                                        </p:tgtEl>
                                      </p:cBhvr>
                                    </p:animEffect>
                                    <p:anim calcmode="lin" valueType="num">
                                      <p:cBhvr>
                                        <p:cTn id="32"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6D80F-8154-4308-B903-6E00A42F69F4}"/>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A13649C0-A3B8-423C-9193-1209368AC48A}"/>
              </a:ext>
            </a:extLst>
          </p:cNvPr>
          <p:cNvSpPr>
            <a:spLocks noGrp="1"/>
          </p:cNvSpPr>
          <p:nvPr>
            <p:ph idx="1"/>
          </p:nvPr>
        </p:nvSpPr>
        <p:spPr/>
        <p:txBody>
          <a:bodyPr/>
          <a:lstStyle/>
          <a:p>
            <a:r>
              <a:rPr lang="en-US" dirty="0"/>
              <a:t>Section 179 is considered a special benefit</a:t>
            </a:r>
          </a:p>
          <a:p>
            <a:pPr lvl="1"/>
            <a:r>
              <a:rPr lang="en-US" dirty="0"/>
              <a:t>So benefit is limited to amount of taxable income before considering Section 179</a:t>
            </a:r>
          </a:p>
          <a:p>
            <a:pPr lvl="2"/>
            <a:r>
              <a:rPr lang="en-US" dirty="0" err="1"/>
              <a:t>Hobie</a:t>
            </a:r>
            <a:r>
              <a:rPr lang="en-US" dirty="0"/>
              <a:t> Corp places in service $2,650,000 qualifying property and has taxable income after all deductions except 179 of $470,000</a:t>
            </a:r>
          </a:p>
          <a:p>
            <a:pPr lvl="2"/>
            <a:r>
              <a:rPr lang="en-US" dirty="0" err="1"/>
              <a:t>Hobie</a:t>
            </a:r>
            <a:r>
              <a:rPr lang="en-US" dirty="0"/>
              <a:t> is eligible for $850,000 (see previous example) but may only deduct $470,000.  Excess Section 179 of $380,000 can be carried forward</a:t>
            </a:r>
          </a:p>
        </p:txBody>
      </p:sp>
      <p:sp>
        <p:nvSpPr>
          <p:cNvPr id="4" name="Date Placeholder 3">
            <a:extLst>
              <a:ext uri="{FF2B5EF4-FFF2-40B4-BE49-F238E27FC236}">
                <a16:creationId xmlns:a16="http://schemas.microsoft.com/office/drawing/2014/main" id="{860AF5A5-05B4-4005-93E7-7AD2A5F3100A}"/>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500B6857-DD78-4AD9-AF06-CE95E01A98E0}"/>
              </a:ext>
            </a:extLst>
          </p:cNvPr>
          <p:cNvSpPr>
            <a:spLocks noGrp="1"/>
          </p:cNvSpPr>
          <p:nvPr>
            <p:ph type="sldNum" sz="quarter" idx="12"/>
          </p:nvPr>
        </p:nvSpPr>
        <p:spPr/>
        <p:txBody>
          <a:bodyPr/>
          <a:lstStyle/>
          <a:p>
            <a:fld id="{1E1906E7-A341-F64A-82D4-7221B283D03F}" type="slidenum">
              <a:rPr lang="en-US" smtClean="0"/>
              <a:pPr/>
              <a:t>7</a:t>
            </a:fld>
            <a:endParaRPr lang="en-US" dirty="0"/>
          </a:p>
        </p:txBody>
      </p:sp>
    </p:spTree>
    <p:extLst>
      <p:ext uri="{BB962C8B-B14F-4D97-AF65-F5344CB8AC3E}">
        <p14:creationId xmlns:p14="http://schemas.microsoft.com/office/powerpoint/2010/main" val="314989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9D56B-A82A-4F54-A4C8-5950A8604D27}"/>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A4B9000F-B46A-4AC7-AC63-BE6B05268983}"/>
              </a:ext>
            </a:extLst>
          </p:cNvPr>
          <p:cNvSpPr>
            <a:spLocks noGrp="1"/>
          </p:cNvSpPr>
          <p:nvPr>
            <p:ph idx="1"/>
          </p:nvPr>
        </p:nvSpPr>
        <p:spPr>
          <a:xfrm>
            <a:off x="609600" y="1145309"/>
            <a:ext cx="10972800" cy="4378799"/>
          </a:xfrm>
        </p:spPr>
        <p:txBody>
          <a:bodyPr/>
          <a:lstStyle/>
          <a:p>
            <a:r>
              <a:rPr lang="en-US" sz="2800" dirty="0"/>
              <a:t>Section 179 is elective</a:t>
            </a:r>
          </a:p>
          <a:p>
            <a:pPr lvl="1"/>
            <a:r>
              <a:rPr lang="en-US" sz="2400" dirty="0"/>
              <a:t>Can take on one asset, part of one asset, two assets, or none at all</a:t>
            </a:r>
          </a:p>
          <a:p>
            <a:pPr lvl="1"/>
            <a:r>
              <a:rPr lang="en-US" sz="2400" dirty="0"/>
              <a:t>Amount is determined annually (and is adjusted for inflation each year)</a:t>
            </a:r>
          </a:p>
          <a:p>
            <a:r>
              <a:rPr lang="en-US" sz="2800" dirty="0"/>
              <a:t>Qualifying property</a:t>
            </a:r>
          </a:p>
          <a:p>
            <a:pPr lvl="1"/>
            <a:r>
              <a:rPr lang="en-US" sz="2400" dirty="0"/>
              <a:t>Tangible personal property</a:t>
            </a:r>
          </a:p>
          <a:p>
            <a:pPr lvl="1"/>
            <a:r>
              <a:rPr lang="en-US" sz="2400" dirty="0"/>
              <a:t>Off-the-shelf computer software (considered an intangible normally)</a:t>
            </a:r>
          </a:p>
          <a:p>
            <a:pPr lvl="1"/>
            <a:r>
              <a:rPr lang="en-US" sz="2400" dirty="0"/>
              <a:t>Can be new or used</a:t>
            </a:r>
          </a:p>
          <a:p>
            <a:pPr lvl="1"/>
            <a:r>
              <a:rPr lang="en-US" sz="2400" dirty="0"/>
              <a:t>Now includes certain non-residential real property: improvements (not expansions), roofs, HVAC, fire protection, security</a:t>
            </a:r>
          </a:p>
        </p:txBody>
      </p:sp>
      <p:sp>
        <p:nvSpPr>
          <p:cNvPr id="4" name="Date Placeholder 3">
            <a:extLst>
              <a:ext uri="{FF2B5EF4-FFF2-40B4-BE49-F238E27FC236}">
                <a16:creationId xmlns:a16="http://schemas.microsoft.com/office/drawing/2014/main" id="{EFADAF44-294A-46A5-8053-5A8B2F78C274}"/>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5BA77549-EE5C-41E8-89DB-3CB97A664C49}"/>
              </a:ext>
            </a:extLst>
          </p:cNvPr>
          <p:cNvSpPr>
            <a:spLocks noGrp="1"/>
          </p:cNvSpPr>
          <p:nvPr>
            <p:ph type="sldNum" sz="quarter" idx="12"/>
          </p:nvPr>
        </p:nvSpPr>
        <p:spPr/>
        <p:txBody>
          <a:bodyPr/>
          <a:lstStyle/>
          <a:p>
            <a:fld id="{1E1906E7-A341-F64A-82D4-7221B283D03F}" type="slidenum">
              <a:rPr lang="en-US" smtClean="0"/>
              <a:pPr/>
              <a:t>8</a:t>
            </a:fld>
            <a:endParaRPr lang="en-US" dirty="0"/>
          </a:p>
        </p:txBody>
      </p:sp>
    </p:spTree>
    <p:extLst>
      <p:ext uri="{BB962C8B-B14F-4D97-AF65-F5344CB8AC3E}">
        <p14:creationId xmlns:p14="http://schemas.microsoft.com/office/powerpoint/2010/main" val="362460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E1CCC-1D28-4C3D-A1DF-E4DFBBAC3CC4}"/>
              </a:ext>
            </a:extLst>
          </p:cNvPr>
          <p:cNvSpPr>
            <a:spLocks noGrp="1"/>
          </p:cNvSpPr>
          <p:nvPr>
            <p:ph type="title"/>
          </p:nvPr>
        </p:nvSpPr>
        <p:spPr/>
        <p:txBody>
          <a:bodyPr/>
          <a:lstStyle/>
          <a:p>
            <a:r>
              <a:rPr lang="en-US" dirty="0"/>
              <a:t>Special Depreciation</a:t>
            </a:r>
          </a:p>
        </p:txBody>
      </p:sp>
      <p:sp>
        <p:nvSpPr>
          <p:cNvPr id="3" name="Content Placeholder 2">
            <a:extLst>
              <a:ext uri="{FF2B5EF4-FFF2-40B4-BE49-F238E27FC236}">
                <a16:creationId xmlns:a16="http://schemas.microsoft.com/office/drawing/2014/main" id="{1DE5A2A8-B2F2-4B9A-8E89-7268EB0F3918}"/>
              </a:ext>
            </a:extLst>
          </p:cNvPr>
          <p:cNvSpPr>
            <a:spLocks noGrp="1"/>
          </p:cNvSpPr>
          <p:nvPr>
            <p:ph idx="1"/>
          </p:nvPr>
        </p:nvSpPr>
        <p:spPr>
          <a:xfrm>
            <a:off x="517236" y="1089891"/>
            <a:ext cx="11065164" cy="4434217"/>
          </a:xfrm>
        </p:spPr>
        <p:txBody>
          <a:bodyPr/>
          <a:lstStyle/>
          <a:p>
            <a:r>
              <a:rPr lang="en-US" dirty="0"/>
              <a:t>Section 179 used to be a big deal….until bonus depreciation</a:t>
            </a:r>
          </a:p>
          <a:p>
            <a:pPr lvl="1"/>
            <a:r>
              <a:rPr lang="en-US" dirty="0"/>
              <a:t>Not elective (may elect out)</a:t>
            </a:r>
          </a:p>
          <a:p>
            <a:pPr lvl="1"/>
            <a:r>
              <a:rPr lang="en-US" dirty="0"/>
              <a:t>Permits “uber-accelerated” depreciation</a:t>
            </a:r>
          </a:p>
          <a:p>
            <a:pPr lvl="1"/>
            <a:r>
              <a:rPr lang="en-US" dirty="0"/>
              <a:t>Old tables</a:t>
            </a:r>
          </a:p>
          <a:p>
            <a:pPr lvl="1"/>
            <a:endParaRPr lang="en-US" dirty="0"/>
          </a:p>
          <a:p>
            <a:pPr lvl="1"/>
            <a:endParaRPr lang="en-US" dirty="0"/>
          </a:p>
          <a:p>
            <a:pPr lvl="1"/>
            <a:r>
              <a:rPr lang="en-US" dirty="0"/>
              <a:t>New Tables</a:t>
            </a:r>
          </a:p>
        </p:txBody>
      </p:sp>
      <p:sp>
        <p:nvSpPr>
          <p:cNvPr id="4" name="Date Placeholder 3">
            <a:extLst>
              <a:ext uri="{FF2B5EF4-FFF2-40B4-BE49-F238E27FC236}">
                <a16:creationId xmlns:a16="http://schemas.microsoft.com/office/drawing/2014/main" id="{FBE08498-CABD-4D0E-AA6A-F8024BCF4EA6}"/>
              </a:ext>
            </a:extLst>
          </p:cNvPr>
          <p:cNvSpPr>
            <a:spLocks noGrp="1"/>
          </p:cNvSpPr>
          <p:nvPr>
            <p:ph type="dt" sz="half" idx="10"/>
          </p:nvPr>
        </p:nvSpPr>
        <p:spPr/>
        <p:txBody>
          <a:bodyPr/>
          <a:lstStyle/>
          <a:p>
            <a:r>
              <a:rPr lang="en-US"/>
              <a:t>Module 3</a:t>
            </a:r>
            <a:endParaRPr lang="en-US" dirty="0"/>
          </a:p>
        </p:txBody>
      </p:sp>
      <p:sp>
        <p:nvSpPr>
          <p:cNvPr id="5" name="Slide Number Placeholder 4">
            <a:extLst>
              <a:ext uri="{FF2B5EF4-FFF2-40B4-BE49-F238E27FC236}">
                <a16:creationId xmlns:a16="http://schemas.microsoft.com/office/drawing/2014/main" id="{B61F3B2D-B2F0-4055-9727-3FA5A2B7FA58}"/>
              </a:ext>
            </a:extLst>
          </p:cNvPr>
          <p:cNvSpPr>
            <a:spLocks noGrp="1"/>
          </p:cNvSpPr>
          <p:nvPr>
            <p:ph type="sldNum" sz="quarter" idx="12"/>
          </p:nvPr>
        </p:nvSpPr>
        <p:spPr/>
        <p:txBody>
          <a:bodyPr/>
          <a:lstStyle/>
          <a:p>
            <a:fld id="{1E1906E7-A341-F64A-82D4-7221B283D03F}" type="slidenum">
              <a:rPr lang="en-US" smtClean="0"/>
              <a:pPr/>
              <a:t>9</a:t>
            </a:fld>
            <a:endParaRPr lang="en-US" dirty="0"/>
          </a:p>
        </p:txBody>
      </p:sp>
      <p:graphicFrame>
        <p:nvGraphicFramePr>
          <p:cNvPr id="6" name="Table 5">
            <a:extLst>
              <a:ext uri="{FF2B5EF4-FFF2-40B4-BE49-F238E27FC236}">
                <a16:creationId xmlns:a16="http://schemas.microsoft.com/office/drawing/2014/main" id="{31E8F622-E08D-4581-8D6B-2C5D7FB11A53}"/>
              </a:ext>
            </a:extLst>
          </p:cNvPr>
          <p:cNvGraphicFramePr>
            <a:graphicFrameLocks noGrp="1"/>
          </p:cNvGraphicFramePr>
          <p:nvPr>
            <p:extLst>
              <p:ext uri="{D42A27DB-BD31-4B8C-83A1-F6EECF244321}">
                <p14:modId xmlns:p14="http://schemas.microsoft.com/office/powerpoint/2010/main" val="1028426890"/>
              </p:ext>
            </p:extLst>
          </p:nvPr>
        </p:nvGraphicFramePr>
        <p:xfrm>
          <a:off x="2639291" y="3165764"/>
          <a:ext cx="5181601" cy="782320"/>
        </p:xfrm>
        <a:graphic>
          <a:graphicData uri="http://schemas.openxmlformats.org/drawingml/2006/table">
            <a:tbl>
              <a:tblPr firstRow="1" bandRow="1">
                <a:tableStyleId>{5C22544A-7EE6-4342-B048-85BDC9FD1C3A}</a:tableStyleId>
              </a:tblPr>
              <a:tblGrid>
                <a:gridCol w="1114165">
                  <a:extLst>
                    <a:ext uri="{9D8B030D-6E8A-4147-A177-3AD203B41FA5}">
                      <a16:colId xmlns:a16="http://schemas.microsoft.com/office/drawing/2014/main" val="20000"/>
                    </a:ext>
                  </a:extLst>
                </a:gridCol>
                <a:gridCol w="1114165">
                  <a:extLst>
                    <a:ext uri="{9D8B030D-6E8A-4147-A177-3AD203B41FA5}">
                      <a16:colId xmlns:a16="http://schemas.microsoft.com/office/drawing/2014/main" val="20001"/>
                    </a:ext>
                  </a:extLst>
                </a:gridCol>
                <a:gridCol w="880022">
                  <a:extLst>
                    <a:ext uri="{9D8B030D-6E8A-4147-A177-3AD203B41FA5}">
                      <a16:colId xmlns:a16="http://schemas.microsoft.com/office/drawing/2014/main" val="20002"/>
                    </a:ext>
                  </a:extLst>
                </a:gridCol>
                <a:gridCol w="959084">
                  <a:extLst>
                    <a:ext uri="{9D8B030D-6E8A-4147-A177-3AD203B41FA5}">
                      <a16:colId xmlns:a16="http://schemas.microsoft.com/office/drawing/2014/main" val="20003"/>
                    </a:ext>
                  </a:extLst>
                </a:gridCol>
                <a:gridCol w="1114165">
                  <a:extLst>
                    <a:ext uri="{9D8B030D-6E8A-4147-A177-3AD203B41FA5}">
                      <a16:colId xmlns:a16="http://schemas.microsoft.com/office/drawing/2014/main" val="20004"/>
                    </a:ext>
                  </a:extLst>
                </a:gridCol>
              </a:tblGrid>
              <a:tr h="411480">
                <a:tc>
                  <a:txBody>
                    <a:bodyPr/>
                    <a:lstStyle/>
                    <a:p>
                      <a:r>
                        <a:rPr lang="en-US" dirty="0"/>
                        <a:t>Year</a:t>
                      </a:r>
                    </a:p>
                  </a:txBody>
                  <a:tcPr anchor="b"/>
                </a:tc>
                <a:tc>
                  <a:txBody>
                    <a:bodyPr/>
                    <a:lstStyle/>
                    <a:p>
                      <a:r>
                        <a:rPr lang="en-US" dirty="0"/>
                        <a:t>2017</a:t>
                      </a:r>
                    </a:p>
                  </a:txBody>
                  <a:tcPr anchor="b"/>
                </a:tc>
                <a:tc>
                  <a:txBody>
                    <a:bodyPr/>
                    <a:lstStyle/>
                    <a:p>
                      <a:r>
                        <a:rPr lang="en-US" dirty="0"/>
                        <a:t>2018</a:t>
                      </a:r>
                    </a:p>
                  </a:txBody>
                  <a:tcPr anchor="b"/>
                </a:tc>
                <a:tc>
                  <a:txBody>
                    <a:bodyPr/>
                    <a:lstStyle/>
                    <a:p>
                      <a:r>
                        <a:rPr lang="en-US" dirty="0"/>
                        <a:t>2019</a:t>
                      </a:r>
                    </a:p>
                  </a:txBody>
                  <a:tcPr anchor="b"/>
                </a:tc>
                <a:tc>
                  <a:txBody>
                    <a:bodyPr/>
                    <a:lstStyle/>
                    <a:p>
                      <a:r>
                        <a:rPr lang="en-US" dirty="0"/>
                        <a:t>2020</a:t>
                      </a:r>
                    </a:p>
                  </a:txBody>
                  <a:tcPr anchor="b"/>
                </a:tc>
                <a:extLst>
                  <a:ext uri="{0D108BD9-81ED-4DB2-BD59-A6C34878D82A}">
                    <a16:rowId xmlns:a16="http://schemas.microsoft.com/office/drawing/2014/main" val="10000"/>
                  </a:ext>
                </a:extLst>
              </a:tr>
              <a:tr h="370840">
                <a:tc>
                  <a:txBody>
                    <a:bodyPr/>
                    <a:lstStyle/>
                    <a:p>
                      <a:r>
                        <a:rPr lang="en-US" dirty="0"/>
                        <a:t>Amount</a:t>
                      </a:r>
                    </a:p>
                  </a:txBody>
                  <a:tcPr/>
                </a:tc>
                <a:tc>
                  <a:txBody>
                    <a:bodyPr/>
                    <a:lstStyle/>
                    <a:p>
                      <a:r>
                        <a:rPr lang="en-US" dirty="0"/>
                        <a:t>50%</a:t>
                      </a:r>
                    </a:p>
                  </a:txBody>
                  <a:tcPr/>
                </a:tc>
                <a:tc>
                  <a:txBody>
                    <a:bodyPr/>
                    <a:lstStyle/>
                    <a:p>
                      <a:r>
                        <a:rPr lang="en-US" dirty="0"/>
                        <a:t>40%</a:t>
                      </a:r>
                    </a:p>
                  </a:txBody>
                  <a:tcPr/>
                </a:tc>
                <a:tc>
                  <a:txBody>
                    <a:bodyPr/>
                    <a:lstStyle/>
                    <a:p>
                      <a:r>
                        <a:rPr lang="en-US" dirty="0"/>
                        <a:t>30%</a:t>
                      </a:r>
                    </a:p>
                  </a:txBody>
                  <a:tcPr/>
                </a:tc>
                <a:tc>
                  <a:txBody>
                    <a:bodyPr/>
                    <a:lstStyle/>
                    <a:p>
                      <a:r>
                        <a:rPr lang="en-US" dirty="0"/>
                        <a:t>0%</a:t>
                      </a:r>
                    </a:p>
                  </a:txBody>
                  <a:tcPr/>
                </a:tc>
                <a:extLst>
                  <a:ext uri="{0D108BD9-81ED-4DB2-BD59-A6C34878D82A}">
                    <a16:rowId xmlns:a16="http://schemas.microsoft.com/office/drawing/2014/main" val="10001"/>
                  </a:ext>
                </a:extLst>
              </a:tr>
            </a:tbl>
          </a:graphicData>
        </a:graphic>
      </p:graphicFrame>
      <p:graphicFrame>
        <p:nvGraphicFramePr>
          <p:cNvPr id="7" name="Table 6">
            <a:extLst>
              <a:ext uri="{FF2B5EF4-FFF2-40B4-BE49-F238E27FC236}">
                <a16:creationId xmlns:a16="http://schemas.microsoft.com/office/drawing/2014/main" id="{59D2CB9B-4B94-45D6-8A52-F908818F1087}"/>
              </a:ext>
            </a:extLst>
          </p:cNvPr>
          <p:cNvGraphicFramePr>
            <a:graphicFrameLocks noGrp="1"/>
          </p:cNvGraphicFramePr>
          <p:nvPr>
            <p:extLst>
              <p:ext uri="{D42A27DB-BD31-4B8C-83A1-F6EECF244321}">
                <p14:modId xmlns:p14="http://schemas.microsoft.com/office/powerpoint/2010/main" val="2614109835"/>
              </p:ext>
            </p:extLst>
          </p:nvPr>
        </p:nvGraphicFramePr>
        <p:xfrm>
          <a:off x="701964" y="4757189"/>
          <a:ext cx="10280076" cy="782320"/>
        </p:xfrm>
        <a:graphic>
          <a:graphicData uri="http://schemas.openxmlformats.org/drawingml/2006/table">
            <a:tbl>
              <a:tblPr firstRow="1" bandRow="1">
                <a:tableStyleId>{5C22544A-7EE6-4342-B048-85BDC9FD1C3A}</a:tableStyleId>
              </a:tblPr>
              <a:tblGrid>
                <a:gridCol w="1545723">
                  <a:extLst>
                    <a:ext uri="{9D8B030D-6E8A-4147-A177-3AD203B41FA5}">
                      <a16:colId xmlns:a16="http://schemas.microsoft.com/office/drawing/2014/main" val="20000"/>
                    </a:ext>
                  </a:extLst>
                </a:gridCol>
                <a:gridCol w="2564458">
                  <a:extLst>
                    <a:ext uri="{9D8B030D-6E8A-4147-A177-3AD203B41FA5}">
                      <a16:colId xmlns:a16="http://schemas.microsoft.com/office/drawing/2014/main" val="20001"/>
                    </a:ext>
                  </a:extLst>
                </a:gridCol>
                <a:gridCol w="2438400">
                  <a:extLst>
                    <a:ext uri="{9D8B030D-6E8A-4147-A177-3AD203B41FA5}">
                      <a16:colId xmlns:a16="http://schemas.microsoft.com/office/drawing/2014/main" val="20002"/>
                    </a:ext>
                  </a:extLst>
                </a:gridCol>
                <a:gridCol w="886691">
                  <a:extLst>
                    <a:ext uri="{9D8B030D-6E8A-4147-A177-3AD203B41FA5}">
                      <a16:colId xmlns:a16="http://schemas.microsoft.com/office/drawing/2014/main" val="20003"/>
                    </a:ext>
                  </a:extLst>
                </a:gridCol>
                <a:gridCol w="951346">
                  <a:extLst>
                    <a:ext uri="{9D8B030D-6E8A-4147-A177-3AD203B41FA5}">
                      <a16:colId xmlns:a16="http://schemas.microsoft.com/office/drawing/2014/main" val="20004"/>
                    </a:ext>
                  </a:extLst>
                </a:gridCol>
                <a:gridCol w="1089891">
                  <a:extLst>
                    <a:ext uri="{9D8B030D-6E8A-4147-A177-3AD203B41FA5}">
                      <a16:colId xmlns:a16="http://schemas.microsoft.com/office/drawing/2014/main" val="3619646873"/>
                    </a:ext>
                  </a:extLst>
                </a:gridCol>
                <a:gridCol w="803567">
                  <a:extLst>
                    <a:ext uri="{9D8B030D-6E8A-4147-A177-3AD203B41FA5}">
                      <a16:colId xmlns:a16="http://schemas.microsoft.com/office/drawing/2014/main" val="1127731221"/>
                    </a:ext>
                  </a:extLst>
                </a:gridCol>
              </a:tblGrid>
              <a:tr h="411480">
                <a:tc>
                  <a:txBody>
                    <a:bodyPr/>
                    <a:lstStyle/>
                    <a:p>
                      <a:r>
                        <a:rPr lang="en-US" dirty="0"/>
                        <a:t>Year</a:t>
                      </a:r>
                    </a:p>
                  </a:txBody>
                  <a:tcPr anchor="b"/>
                </a:tc>
                <a:tc>
                  <a:txBody>
                    <a:bodyPr/>
                    <a:lstStyle/>
                    <a:p>
                      <a:r>
                        <a:rPr lang="en-US" dirty="0"/>
                        <a:t>Up to 9/27/2017</a:t>
                      </a:r>
                    </a:p>
                  </a:txBody>
                  <a:tcPr anchor="b"/>
                </a:tc>
                <a:tc>
                  <a:txBody>
                    <a:bodyPr/>
                    <a:lstStyle/>
                    <a:p>
                      <a:r>
                        <a:rPr lang="en-US" dirty="0"/>
                        <a:t>9/28/2017-12/31/2022</a:t>
                      </a:r>
                    </a:p>
                  </a:txBody>
                  <a:tcPr anchor="b"/>
                </a:tc>
                <a:tc>
                  <a:txBody>
                    <a:bodyPr/>
                    <a:lstStyle/>
                    <a:p>
                      <a:r>
                        <a:rPr lang="en-US" dirty="0"/>
                        <a:t>2023</a:t>
                      </a:r>
                    </a:p>
                  </a:txBody>
                  <a:tcPr anchor="b"/>
                </a:tc>
                <a:tc>
                  <a:txBody>
                    <a:bodyPr/>
                    <a:lstStyle/>
                    <a:p>
                      <a:r>
                        <a:rPr lang="en-US" dirty="0"/>
                        <a:t>2024</a:t>
                      </a:r>
                    </a:p>
                  </a:txBody>
                  <a:tcPr anchor="b"/>
                </a:tc>
                <a:tc>
                  <a:txBody>
                    <a:bodyPr/>
                    <a:lstStyle/>
                    <a:p>
                      <a:r>
                        <a:rPr lang="en-US" dirty="0"/>
                        <a:t>2025</a:t>
                      </a:r>
                    </a:p>
                  </a:txBody>
                  <a:tcPr anchor="b"/>
                </a:tc>
                <a:tc>
                  <a:txBody>
                    <a:bodyPr/>
                    <a:lstStyle/>
                    <a:p>
                      <a:r>
                        <a:rPr lang="en-US" dirty="0"/>
                        <a:t>2026</a:t>
                      </a:r>
                    </a:p>
                  </a:txBody>
                  <a:tcPr anchor="b"/>
                </a:tc>
                <a:extLst>
                  <a:ext uri="{0D108BD9-81ED-4DB2-BD59-A6C34878D82A}">
                    <a16:rowId xmlns:a16="http://schemas.microsoft.com/office/drawing/2014/main" val="10000"/>
                  </a:ext>
                </a:extLst>
              </a:tr>
              <a:tr h="370840">
                <a:tc>
                  <a:txBody>
                    <a:bodyPr/>
                    <a:lstStyle/>
                    <a:p>
                      <a:r>
                        <a:rPr lang="en-US" dirty="0"/>
                        <a:t>Amount</a:t>
                      </a:r>
                    </a:p>
                  </a:txBody>
                  <a:tcPr/>
                </a:tc>
                <a:tc>
                  <a:txBody>
                    <a:bodyPr/>
                    <a:lstStyle/>
                    <a:p>
                      <a:r>
                        <a:rPr lang="en-US" dirty="0"/>
                        <a:t>50%</a:t>
                      </a:r>
                    </a:p>
                  </a:txBody>
                  <a:tcPr/>
                </a:tc>
                <a:tc>
                  <a:txBody>
                    <a:bodyPr/>
                    <a:lstStyle/>
                    <a:p>
                      <a:r>
                        <a:rPr lang="en-US" dirty="0"/>
                        <a:t>100%</a:t>
                      </a:r>
                    </a:p>
                  </a:txBody>
                  <a:tcPr/>
                </a:tc>
                <a:tc>
                  <a:txBody>
                    <a:bodyPr/>
                    <a:lstStyle/>
                    <a:p>
                      <a:r>
                        <a:rPr lang="en-US" dirty="0"/>
                        <a:t>80%</a:t>
                      </a:r>
                    </a:p>
                  </a:txBody>
                  <a:tcPr/>
                </a:tc>
                <a:tc>
                  <a:txBody>
                    <a:bodyPr/>
                    <a:lstStyle/>
                    <a:p>
                      <a:r>
                        <a:rPr lang="en-US" dirty="0"/>
                        <a:t>60%</a:t>
                      </a:r>
                    </a:p>
                  </a:txBody>
                  <a:tcPr/>
                </a:tc>
                <a:tc>
                  <a:txBody>
                    <a:bodyPr/>
                    <a:lstStyle/>
                    <a:p>
                      <a:r>
                        <a:rPr lang="en-US" dirty="0"/>
                        <a:t>40%</a:t>
                      </a:r>
                    </a:p>
                  </a:txBody>
                  <a:tcPr/>
                </a:tc>
                <a:tc>
                  <a:txBody>
                    <a:bodyPr/>
                    <a:lstStyle/>
                    <a:p>
                      <a:r>
                        <a:rPr lang="en-US" dirty="0"/>
                        <a:t>20%</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1536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16" presetClass="entr" presetSubtype="21"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barn(inVertical)">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nodeType="clickEffect">
                                  <p:stCondLst>
                                    <p:cond delay="0"/>
                                  </p:stCondLst>
                                  <p:childTnLst>
                                    <p:set>
                                      <p:cBhvr>
                                        <p:cTn id="15" dur="1" fill="hold">
                                          <p:stCondLst>
                                            <p:cond delay="0"/>
                                          </p:stCondLst>
                                        </p:cTn>
                                        <p:tgtEl>
                                          <p:spTgt spid="3">
                                            <p:txEl>
                                              <p:pRg st="6" end="6"/>
                                            </p:txEl>
                                          </p:spTgt>
                                        </p:tgtEl>
                                        <p:attrNameLst>
                                          <p:attrName>style.visibility</p:attrName>
                                        </p:attrNameLst>
                                      </p:cBhvr>
                                      <p:to>
                                        <p:strVal val="visible"/>
                                      </p:to>
                                    </p:set>
                                    <p:anim calcmode="lin" valueType="num">
                                      <p:cBhvr additive="base">
                                        <p:cTn id="16"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8" presetID="16" presetClass="entr" presetSubtype="21" fill="hold"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barn(inVertic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CB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FCB_template1.potx</Template>
  <TotalTime>6808</TotalTime>
  <Words>857</Words>
  <Application>Microsoft Office PowerPoint</Application>
  <PresentationFormat>Widescreen</PresentationFormat>
  <Paragraphs>186</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FCB_template1</vt:lpstr>
      <vt:lpstr>ACCTG 325 Video T7D</vt:lpstr>
      <vt:lpstr>Special Depreciation</vt:lpstr>
      <vt:lpstr>Special Depreciation</vt:lpstr>
      <vt:lpstr>Special Depreciation</vt:lpstr>
      <vt:lpstr>Special Depreciation</vt:lpstr>
      <vt:lpstr>Special Depreciation</vt:lpstr>
      <vt:lpstr>Special Depreciation</vt:lpstr>
      <vt:lpstr>Special Depreciation</vt:lpstr>
      <vt:lpstr>Special Depreciation</vt:lpstr>
      <vt:lpstr>Special Depreciation</vt:lpstr>
      <vt:lpstr>Special Depreciation</vt:lpstr>
      <vt:lpstr>Special Depreciation</vt:lpstr>
      <vt:lpstr>Special Depreciation</vt:lpstr>
      <vt:lpstr>Special Depreciation</vt:lpstr>
    </vt:vector>
  </TitlesOfParts>
  <Company>SDSU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Jiong Lee</dc:creator>
  <cp:lastModifiedBy>Steven Gill</cp:lastModifiedBy>
  <cp:revision>72</cp:revision>
  <dcterms:created xsi:type="dcterms:W3CDTF">2017-02-14T17:27:43Z</dcterms:created>
  <dcterms:modified xsi:type="dcterms:W3CDTF">2019-04-26T04:19:34Z</dcterms:modified>
</cp:coreProperties>
</file>