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73" r:id="rId3"/>
    <p:sldId id="297" r:id="rId4"/>
    <p:sldId id="304" r:id="rId5"/>
    <p:sldId id="305" r:id="rId6"/>
    <p:sldId id="298" r:id="rId7"/>
    <p:sldId id="299" r:id="rId8"/>
    <p:sldId id="300" r:id="rId9"/>
    <p:sldId id="301" r:id="rId10"/>
    <p:sldId id="302" r:id="rId11"/>
    <p:sldId id="303" r:id="rId12"/>
    <p:sldId id="27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9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720" y="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D203A-FF79-49BA-A632-F48225AEDD58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9BC99-A47E-4AD3-8DC4-634083944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6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6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5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71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799" cy="1143000"/>
          </a:xfrm>
          <a:prstGeom prst="rect">
            <a:avLst/>
          </a:prstGeom>
        </p:spPr>
        <p:txBody>
          <a:bodyPr/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9239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16238" y="6095853"/>
            <a:ext cx="1203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83884" y="6460978"/>
            <a:ext cx="835841" cy="3891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6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37600" y="5903864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1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37600" y="5866157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3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6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95447"/>
            <a:ext cx="12192000" cy="8579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8" name="Picture 7" descr="SDSU-FCBA-HZ-3C-REV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4" y="6051488"/>
            <a:ext cx="3505472" cy="80651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914400" y="905841"/>
            <a:ext cx="103632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24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416951"/>
            <a:ext cx="7772400" cy="1470025"/>
          </a:xfrm>
        </p:spPr>
        <p:txBody>
          <a:bodyPr/>
          <a:lstStyle/>
          <a:p>
            <a:r>
              <a:rPr lang="en-US" dirty="0"/>
              <a:t>ACCTG 325</a:t>
            </a:r>
            <a:br>
              <a:rPr lang="en-US" dirty="0"/>
            </a:br>
            <a:r>
              <a:rPr lang="en-US" dirty="0"/>
              <a:t>Video T4F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111100"/>
            <a:ext cx="6400800" cy="1752600"/>
          </a:xfrm>
        </p:spPr>
        <p:txBody>
          <a:bodyPr/>
          <a:lstStyle/>
          <a:p>
            <a:r>
              <a:rPr lang="en-US" dirty="0"/>
              <a:t>Character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09800" y="905841"/>
            <a:ext cx="77724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624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E3DF0-6662-4351-ABCB-08CEDA686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3226A-2376-444F-A6DF-60CF51E16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Therefore, the high-dividend stock would give the highest return for the investment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4F3B0-6B41-4F81-8F4C-B8E6F93E5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337F0A-5220-4888-AB1F-B74B12741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BAF13FB-8235-4B51-98ED-19C4E80317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088356"/>
              </p:ext>
            </p:extLst>
          </p:nvPr>
        </p:nvGraphicFramePr>
        <p:xfrm>
          <a:off x="1863035" y="1600201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50316274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96322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258671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757178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Muni Bond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205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388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(PT x (1-TR))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8% * (1 - 15%)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9% * (1 - 30%)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6% * (1- 0%)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514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After-tax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6.8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6.0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748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946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B4EEF-1E8F-483F-B434-CAA741566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3D67C-B6B5-4E4A-A13E-97BD30E38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Implicit tax can be a serious problem for character planning</a:t>
            </a:r>
          </a:p>
          <a:p>
            <a:pPr lvl="1"/>
            <a:r>
              <a:rPr lang="en-US" dirty="0"/>
              <a:t>If the market can equalize, it will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08985-D82A-4451-A5EC-CE5404B54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2A4684-CD08-4C2E-9DB8-D283C7AB2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643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BB030-8A02-4AB3-9C13-7EED56A29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ADBB7-E19C-40F7-A7D2-813EDE883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 of Video T4F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39510-7F4C-420F-B543-B55BE55B1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3ADB05-0C04-40EB-9754-BC4C39398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611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B571B-74BA-453F-874C-A026C500E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73445-252C-4A70-8583-8FB578AC6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417" y="993914"/>
            <a:ext cx="11259564" cy="4192264"/>
          </a:xfrm>
        </p:spPr>
        <p:txBody>
          <a:bodyPr/>
          <a:lstStyle/>
          <a:p>
            <a:pPr marL="514350" indent="-51435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/>
              <a:t>The tax code permits different types of income to have different tax rates</a:t>
            </a:r>
          </a:p>
          <a:p>
            <a:pPr marL="914400" lvl="1" indent="-51435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/>
              <a:t>Back in entity, we discussed dividends having a 15% rate; thus dividend income (15%) can be preferred to interest income (ordinary income tax rates between 10 and 39.6% [now 37%])</a:t>
            </a:r>
          </a:p>
          <a:p>
            <a:pPr marL="514350" indent="-51435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/>
              <a:t>The character and preferential rates are a function of tax law</a:t>
            </a:r>
          </a:p>
          <a:p>
            <a:pPr marL="914400" lvl="1" indent="-51435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/>
              <a:t>As a result, knowledge of tax law is tantamount to taking advantage of character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47B6E-C803-47A8-BDC4-740CAC93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5C4A2E-31B1-4132-825B-B070D3767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121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C4DE1-3F25-468E-8FEE-1BF2DAAE0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DA024-0065-461E-9E13-03143E9BB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5" y="1023731"/>
            <a:ext cx="11184835" cy="4500378"/>
          </a:xfrm>
        </p:spPr>
        <p:txBody>
          <a:bodyPr/>
          <a:lstStyle/>
          <a:p>
            <a:r>
              <a:rPr lang="en-US" dirty="0"/>
              <a:t>Typical characters</a:t>
            </a:r>
          </a:p>
          <a:p>
            <a:r>
              <a:rPr lang="en-US" dirty="0"/>
              <a:t>Ordinary – use the income tax rate that applies to that income</a:t>
            </a:r>
          </a:p>
          <a:p>
            <a:r>
              <a:rPr lang="en-US" dirty="0"/>
              <a:t>Capital Gain/Dividends</a:t>
            </a:r>
          </a:p>
          <a:p>
            <a:pPr lvl="1"/>
            <a:r>
              <a:rPr lang="en-US" dirty="0"/>
              <a:t>If long term can be taxed at 0% but more typically 15%</a:t>
            </a:r>
          </a:p>
          <a:p>
            <a:pPr lvl="2"/>
            <a:r>
              <a:rPr lang="en-US" dirty="0"/>
              <a:t>20% for highest income earners</a:t>
            </a:r>
          </a:p>
          <a:p>
            <a:pPr lvl="2"/>
            <a:r>
              <a:rPr lang="en-US" dirty="0"/>
              <a:t>Also has special 25% and 28% types (more much later)</a:t>
            </a:r>
          </a:p>
          <a:p>
            <a:pPr lvl="1"/>
            <a:r>
              <a:rPr lang="en-US" dirty="0"/>
              <a:t>Short term is taxes at ordinary rates</a:t>
            </a:r>
          </a:p>
          <a:p>
            <a:r>
              <a:rPr lang="en-US" dirty="0"/>
              <a:t>Tax exempt</a:t>
            </a:r>
          </a:p>
          <a:p>
            <a:pPr lvl="1"/>
            <a:r>
              <a:rPr lang="en-US" dirty="0"/>
              <a:t>Tax rate = 0%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DF054-2040-467C-A665-DF709B35F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584FC5-1164-41B8-BC99-3DDDD3DE3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91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C4D3C-59BB-4612-A2F8-2956D73D1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93F2A22-1547-4D42-B8D2-150606F5C1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114606"/>
              </p:ext>
            </p:extLst>
          </p:nvPr>
        </p:nvGraphicFramePr>
        <p:xfrm>
          <a:off x="6220425" y="1640128"/>
          <a:ext cx="5297556" cy="49378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2343">
                  <a:extLst>
                    <a:ext uri="{9D8B030D-6E8A-4147-A177-3AD203B41FA5}">
                      <a16:colId xmlns:a16="http://schemas.microsoft.com/office/drawing/2014/main" val="4262008109"/>
                    </a:ext>
                  </a:extLst>
                </a:gridCol>
                <a:gridCol w="1625213">
                  <a:extLst>
                    <a:ext uri="{9D8B030D-6E8A-4147-A177-3AD203B41FA5}">
                      <a16:colId xmlns:a16="http://schemas.microsoft.com/office/drawing/2014/main" val="2308015627"/>
                    </a:ext>
                  </a:extLst>
                </a:gridCol>
              </a:tblGrid>
              <a:tr h="70458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59340184"/>
                  </a:ext>
                </a:extLst>
              </a:tr>
              <a:tr h="7045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Income level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Long-term capital gains rate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00961664"/>
                  </a:ext>
                </a:extLst>
              </a:tr>
              <a:tr h="22782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Married filing jointly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497333"/>
                  </a:ext>
                </a:extLst>
              </a:tr>
              <a:tr h="227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$0-$77,200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6647851"/>
                  </a:ext>
                </a:extLst>
              </a:tr>
              <a:tr h="227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$77,201-$479,000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3898324"/>
                  </a:ext>
                </a:extLst>
              </a:tr>
              <a:tr h="227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&gt; $479,001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2610393"/>
                  </a:ext>
                </a:extLst>
              </a:tr>
              <a:tr h="22782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Single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622768"/>
                  </a:ext>
                </a:extLst>
              </a:tr>
              <a:tr h="227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$0-$38,600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168374"/>
                  </a:ext>
                </a:extLst>
              </a:tr>
              <a:tr h="227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$38,601-$425,800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7618292"/>
                  </a:ext>
                </a:extLst>
              </a:tr>
              <a:tr h="227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&gt; $425,801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8058035"/>
                  </a:ext>
                </a:extLst>
              </a:tr>
              <a:tr h="22782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Head of household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857052"/>
                  </a:ext>
                </a:extLst>
              </a:tr>
              <a:tr h="227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$0-$51,700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89649027"/>
                  </a:ext>
                </a:extLst>
              </a:tr>
              <a:tr h="227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$51,701-$452,400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4841157"/>
                  </a:ext>
                </a:extLst>
              </a:tr>
              <a:tr h="227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&gt; $452,401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8379010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07B33-30EB-41E6-BE5B-C75B73CF8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F59A6-65A0-41FD-9604-1DD9E4A12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2E2BCA6A-3EAE-49C5-A51B-193493E3A0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6881403"/>
              </p:ext>
            </p:extLst>
          </p:nvPr>
        </p:nvGraphicFramePr>
        <p:xfrm>
          <a:off x="518677" y="1623734"/>
          <a:ext cx="5297556" cy="49378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2343">
                  <a:extLst>
                    <a:ext uri="{9D8B030D-6E8A-4147-A177-3AD203B41FA5}">
                      <a16:colId xmlns:a16="http://schemas.microsoft.com/office/drawing/2014/main" val="4262008109"/>
                    </a:ext>
                  </a:extLst>
                </a:gridCol>
                <a:gridCol w="1625213">
                  <a:extLst>
                    <a:ext uri="{9D8B030D-6E8A-4147-A177-3AD203B41FA5}">
                      <a16:colId xmlns:a16="http://schemas.microsoft.com/office/drawing/2014/main" val="2308015627"/>
                    </a:ext>
                  </a:extLst>
                </a:gridCol>
              </a:tblGrid>
              <a:tr h="70458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59340184"/>
                  </a:ext>
                </a:extLst>
              </a:tr>
              <a:tr h="7045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Income level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Long-term capital gains rate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00961664"/>
                  </a:ext>
                </a:extLst>
              </a:tr>
              <a:tr h="22782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Married filing jointly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497333"/>
                  </a:ext>
                </a:extLst>
              </a:tr>
              <a:tr h="227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$0-$75,900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6647851"/>
                  </a:ext>
                </a:extLst>
              </a:tr>
              <a:tr h="227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$75,901-$470,700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3898324"/>
                  </a:ext>
                </a:extLst>
              </a:tr>
              <a:tr h="227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&gt; $470,701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2610393"/>
                  </a:ext>
                </a:extLst>
              </a:tr>
              <a:tr h="22782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Single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622768"/>
                  </a:ext>
                </a:extLst>
              </a:tr>
              <a:tr h="227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$0-$37,950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168374"/>
                  </a:ext>
                </a:extLst>
              </a:tr>
              <a:tr h="227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$37,951-$418,400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7618292"/>
                  </a:ext>
                </a:extLst>
              </a:tr>
              <a:tr h="227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&gt; $418,401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8058035"/>
                  </a:ext>
                </a:extLst>
              </a:tr>
              <a:tr h="22782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Head of household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857052"/>
                  </a:ext>
                </a:extLst>
              </a:tr>
              <a:tr h="227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$0-$50,800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89649027"/>
                  </a:ext>
                </a:extLst>
              </a:tr>
              <a:tr h="227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$50,801-$444,550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4841157"/>
                  </a:ext>
                </a:extLst>
              </a:tr>
              <a:tr h="227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&gt; $444,551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8379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23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F00BA-05D6-46D5-BEE3-04F326DC0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6A1EE-F403-403D-9AF5-FF7E26EAA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2C87E-7AAB-48A5-986D-A6954AF68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ACE863-9DA2-41DB-BE53-EEA775E73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EB19587-0451-4959-98D6-4F7EDE8892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0719883"/>
              </p:ext>
            </p:extLst>
          </p:nvPr>
        </p:nvGraphicFramePr>
        <p:xfrm>
          <a:off x="6284843" y="1158038"/>
          <a:ext cx="5297556" cy="49378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2343">
                  <a:extLst>
                    <a:ext uri="{9D8B030D-6E8A-4147-A177-3AD203B41FA5}">
                      <a16:colId xmlns:a16="http://schemas.microsoft.com/office/drawing/2014/main" val="4262008109"/>
                    </a:ext>
                  </a:extLst>
                </a:gridCol>
                <a:gridCol w="1625213">
                  <a:extLst>
                    <a:ext uri="{9D8B030D-6E8A-4147-A177-3AD203B41FA5}">
                      <a16:colId xmlns:a16="http://schemas.microsoft.com/office/drawing/2014/main" val="2308015627"/>
                    </a:ext>
                  </a:extLst>
                </a:gridCol>
              </a:tblGrid>
              <a:tr h="70458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59340184"/>
                  </a:ext>
                </a:extLst>
              </a:tr>
              <a:tr h="7045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Income level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Long-term capital gains rate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00961664"/>
                  </a:ext>
                </a:extLst>
              </a:tr>
              <a:tr h="22782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Married filing jointly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497333"/>
                  </a:ext>
                </a:extLst>
              </a:tr>
              <a:tr h="227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$0-$77,200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6647851"/>
                  </a:ext>
                </a:extLst>
              </a:tr>
              <a:tr h="227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$77,201-$479,000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3898324"/>
                  </a:ext>
                </a:extLst>
              </a:tr>
              <a:tr h="227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&gt; $479,001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2610393"/>
                  </a:ext>
                </a:extLst>
              </a:tr>
              <a:tr h="22782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Single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622768"/>
                  </a:ext>
                </a:extLst>
              </a:tr>
              <a:tr h="227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$0-$38,600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168374"/>
                  </a:ext>
                </a:extLst>
              </a:tr>
              <a:tr h="227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$38,601-$425,800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7618292"/>
                  </a:ext>
                </a:extLst>
              </a:tr>
              <a:tr h="227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&gt; $425,801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8058035"/>
                  </a:ext>
                </a:extLst>
              </a:tr>
              <a:tr h="22782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Head of household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857052"/>
                  </a:ext>
                </a:extLst>
              </a:tr>
              <a:tr h="227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$0-$51,700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89649027"/>
                  </a:ext>
                </a:extLst>
              </a:tr>
              <a:tr h="227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$51,701-$452,400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4841157"/>
                  </a:ext>
                </a:extLst>
              </a:tr>
              <a:tr h="227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&gt; $452,401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8379010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B1465BE5-D60F-4C8D-A744-377CD4ED1E5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76376" y="1507490"/>
            <a:ext cx="5630782" cy="423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13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35CDC-A9ED-4F75-8B0D-CBDF9D207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9B95D-1811-42CC-B0A7-D16DE3D9E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181" y="1063488"/>
            <a:ext cx="10972800" cy="4251899"/>
          </a:xfrm>
        </p:spPr>
        <p:txBody>
          <a:bodyPr/>
          <a:lstStyle/>
          <a:p>
            <a:r>
              <a:rPr lang="en-US" dirty="0"/>
              <a:t>Luke, Yoda and </a:t>
            </a:r>
            <a:r>
              <a:rPr lang="en-US" dirty="0" err="1"/>
              <a:t>Obiwan</a:t>
            </a:r>
            <a:r>
              <a:rPr lang="en-US" dirty="0"/>
              <a:t> all generate $100 of taxable income – all three are in the 35% tax bracket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Much planning has been around converting ordinary to cap gain</a:t>
            </a:r>
          </a:p>
          <a:p>
            <a:pPr lvl="1"/>
            <a:r>
              <a:rPr lang="en-US" dirty="0"/>
              <a:t>Tax exempt is very restricted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5D3A0-681E-4D60-B740-9162A866E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D278C2-6593-4564-9FC6-D798B8871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FC5AF61-EDEA-47DB-9DE7-4163B006E9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805218"/>
              </p:ext>
            </p:extLst>
          </p:nvPr>
        </p:nvGraphicFramePr>
        <p:xfrm>
          <a:off x="2032000" y="2077280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16999125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2841952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6672869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89622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Luke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Obiwan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432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Character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Ordinary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LT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 exempt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551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Pretax 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8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62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After-tax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787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018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6C631-05FC-42A1-87E6-02809B74B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7EF5D-13BB-43D5-BF66-8A97A22F7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Carried interest</a:t>
            </a:r>
          </a:p>
          <a:p>
            <a:pPr lvl="1"/>
            <a:r>
              <a:rPr lang="en-US" dirty="0"/>
              <a:t>Hedge fund managers earn income in two ways</a:t>
            </a:r>
          </a:p>
          <a:p>
            <a:pPr lvl="2"/>
            <a:r>
              <a:rPr lang="en-US" dirty="0"/>
              <a:t>2% - take a 2% fee on every dollar invested</a:t>
            </a:r>
          </a:p>
          <a:p>
            <a:pPr lvl="2"/>
            <a:r>
              <a:rPr lang="en-US" dirty="0"/>
              <a:t>Carried interest – take a share of the return above a fixed amount</a:t>
            </a:r>
          </a:p>
          <a:p>
            <a:pPr lvl="3"/>
            <a:r>
              <a:rPr lang="en-US" dirty="0"/>
              <a:t>If returns exceed 20%, the manager keep 50% of all returns above that amount</a:t>
            </a:r>
          </a:p>
          <a:p>
            <a:pPr lvl="1"/>
            <a:r>
              <a:rPr lang="en-US" dirty="0"/>
              <a:t>Is carried interest a fee for services (almost certainly ordinary) or is it return on investment (almost certainly capital)?</a:t>
            </a:r>
          </a:p>
          <a:p>
            <a:pPr lvl="2"/>
            <a:r>
              <a:rPr lang="en-US" dirty="0"/>
              <a:t>Rules are clear - capital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AA8E0-E16D-4ADB-B7B1-34310F37B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5471CE-FDDF-4892-B7D2-D2FAF0658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149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D0228-803B-4C62-A445-9A0940A15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7A42C-25DA-4DE1-A072-D3055375B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62000" indent="-762000"/>
            <a:r>
              <a:rPr lang="en-US" sz="2600" dirty="0"/>
              <a:t>To implement the character strategy, you must: </a:t>
            </a:r>
          </a:p>
          <a:p>
            <a:pPr marL="1004888" lvl="1" indent="-660400"/>
            <a:r>
              <a:rPr lang="en-US" sz="2200" dirty="0"/>
              <a:t>Understand the differences in tax treatment across various types of income, expenses, and activities and </a:t>
            </a:r>
          </a:p>
          <a:p>
            <a:pPr marL="1004888" lvl="1" indent="-660400"/>
            <a:r>
              <a:rPr lang="en-US" sz="2200" dirty="0"/>
              <a:t>Have some ability to alter the nature of the income or expense to receive the more advantageous tax treatment</a:t>
            </a:r>
            <a:r>
              <a:rPr lang="en-US" sz="1900" dirty="0"/>
              <a:t> </a:t>
            </a:r>
            <a:r>
              <a:rPr lang="en-US" sz="2200" dirty="0"/>
              <a:t>	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A892E-F645-4012-B835-4E7F5ADAF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725A24-DEC6-49B3-AB1C-5AD7C5105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936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40602-2D59-4FBD-807F-5451470C1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4F98D-D7C3-43A5-8B56-19807347B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>
                <a:ea typeface="新細明體" charset="-120"/>
              </a:rPr>
              <a:t>Bill is contemplating three different investments, each with the same amount of risk:  (A) a high-dividend stock that pays 8% dividends annually with no appreciation potential, (B) taxable corporate bonds that pay 9% interest annually,  (C) tax-exempt municipal bonds that pay 6% interest annually.  Assume that dividends are taxed at 15% and that Bill’s marginal tax rate on ordinary income is 30%, which investment should Bill choose?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1F53E-EE7F-4C2D-97B8-4438CDE0A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1E088F-74F6-4032-BBD7-740E276C6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495774"/>
      </p:ext>
    </p:extLst>
  </p:cSld>
  <p:clrMapOvr>
    <a:masterClrMapping/>
  </p:clrMapOvr>
</p:sld>
</file>

<file path=ppt/theme/theme1.xml><?xml version="1.0" encoding="utf-8"?>
<a:theme xmlns:a="http://schemas.openxmlformats.org/drawingml/2006/main" name="FCB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FCB_template1.potx</Template>
  <TotalTime>2114</TotalTime>
  <Words>735</Words>
  <Application>Microsoft Office PowerPoint</Application>
  <PresentationFormat>Widescreen</PresentationFormat>
  <Paragraphs>179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新細明體</vt:lpstr>
      <vt:lpstr>Arial</vt:lpstr>
      <vt:lpstr>Calibri</vt:lpstr>
      <vt:lpstr>Times New Roman</vt:lpstr>
      <vt:lpstr>Wingdings 2</vt:lpstr>
      <vt:lpstr>FCB_template1</vt:lpstr>
      <vt:lpstr>ACCTG 325 Video T4F</vt:lpstr>
      <vt:lpstr>Character</vt:lpstr>
      <vt:lpstr>Character</vt:lpstr>
      <vt:lpstr>Character</vt:lpstr>
      <vt:lpstr>Character</vt:lpstr>
      <vt:lpstr>Character</vt:lpstr>
      <vt:lpstr>Character</vt:lpstr>
      <vt:lpstr>Character</vt:lpstr>
      <vt:lpstr>Character</vt:lpstr>
      <vt:lpstr>Character</vt:lpstr>
      <vt:lpstr>Character </vt:lpstr>
      <vt:lpstr>Character</vt:lpstr>
    </vt:vector>
  </TitlesOfParts>
  <Company>SDSU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Jiong Lee</dc:creator>
  <cp:lastModifiedBy>Steven Gill</cp:lastModifiedBy>
  <cp:revision>48</cp:revision>
  <dcterms:created xsi:type="dcterms:W3CDTF">2017-02-14T17:27:43Z</dcterms:created>
  <dcterms:modified xsi:type="dcterms:W3CDTF">2018-07-09T19:24:02Z</dcterms:modified>
</cp:coreProperties>
</file>