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8"/>
  </p:notesMasterIdLst>
  <p:sldIdLst>
    <p:sldId id="256" r:id="rId2"/>
    <p:sldId id="274" r:id="rId3"/>
    <p:sldId id="275" r:id="rId4"/>
    <p:sldId id="276" r:id="rId5"/>
    <p:sldId id="277" r:id="rId6"/>
    <p:sldId id="278"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E092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3" d="100"/>
          <a:sy n="63" d="100"/>
        </p:scale>
        <p:origin x="780" y="60"/>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41D203A-FF79-49BA-A632-F48225AEDD58}" type="datetimeFigureOut">
              <a:rPr lang="en-US" smtClean="0"/>
              <a:t>1/27/2018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69BC99-A47E-4AD3-8DC4-6340839441A4}" type="slidenum">
              <a:rPr lang="en-US" smtClean="0"/>
              <a:t>‹#›</a:t>
            </a:fld>
            <a:endParaRPr lang="en-US"/>
          </a:p>
        </p:txBody>
      </p:sp>
    </p:spTree>
    <p:extLst>
      <p:ext uri="{BB962C8B-B14F-4D97-AF65-F5344CB8AC3E}">
        <p14:creationId xmlns:p14="http://schemas.microsoft.com/office/powerpoint/2010/main" val="20079603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r>
              <a:rPr lang="en-US"/>
              <a:t>Module 1</a:t>
            </a:r>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fld id="{1E1906E7-A341-F64A-82D4-7221B283D03F}" type="slidenum">
              <a:rPr lang="en-US" smtClean="0"/>
              <a:t>‹#›</a:t>
            </a:fld>
            <a:endParaRPr lang="en-US"/>
          </a:p>
        </p:txBody>
      </p:sp>
    </p:spTree>
    <p:extLst>
      <p:ext uri="{BB962C8B-B14F-4D97-AF65-F5344CB8AC3E}">
        <p14:creationId xmlns:p14="http://schemas.microsoft.com/office/powerpoint/2010/main" val="41566635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609600" y="1600201"/>
            <a:ext cx="109728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r>
              <a:rPr lang="en-US"/>
              <a:t>Module 1</a:t>
            </a:r>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fld id="{1E1906E7-A341-F64A-82D4-7221B283D03F}" type="slidenum">
              <a:rPr lang="en-US" smtClean="0"/>
              <a:t>‹#›</a:t>
            </a:fld>
            <a:endParaRPr lang="en-US"/>
          </a:p>
        </p:txBody>
      </p:sp>
    </p:spTree>
    <p:extLst>
      <p:ext uri="{BB962C8B-B14F-4D97-AF65-F5344CB8AC3E}">
        <p14:creationId xmlns:p14="http://schemas.microsoft.com/office/powerpoint/2010/main" val="26228546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r>
              <a:rPr lang="en-US"/>
              <a:t>Module 1</a:t>
            </a:r>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fld id="{1E1906E7-A341-F64A-82D4-7221B283D03F}" type="slidenum">
              <a:rPr lang="en-US" smtClean="0"/>
              <a:t>‹#›</a:t>
            </a:fld>
            <a:endParaRPr lang="en-US"/>
          </a:p>
        </p:txBody>
      </p:sp>
    </p:spTree>
    <p:extLst>
      <p:ext uri="{BB962C8B-B14F-4D97-AF65-F5344CB8AC3E}">
        <p14:creationId xmlns:p14="http://schemas.microsoft.com/office/powerpoint/2010/main" val="38156712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799" cy="1143000"/>
          </a:xfrm>
          <a:prstGeom prst="rect">
            <a:avLst/>
          </a:prstGeom>
        </p:spPr>
        <p:txBody>
          <a:bodyPr/>
          <a:lstStyle>
            <a:lvl1pPr algn="l">
              <a:defRPr sz="3600" b="1"/>
            </a:lvl1pPr>
          </a:lstStyle>
          <a:p>
            <a:r>
              <a:rPr lang="en-US" dirty="0"/>
              <a:t>Click to edit Master title style</a:t>
            </a:r>
          </a:p>
        </p:txBody>
      </p:sp>
      <p:sp>
        <p:nvSpPr>
          <p:cNvPr id="3" name="Content Placeholder 2"/>
          <p:cNvSpPr>
            <a:spLocks noGrp="1"/>
          </p:cNvSpPr>
          <p:nvPr>
            <p:ph idx="1"/>
          </p:nvPr>
        </p:nvSpPr>
        <p:spPr>
          <a:xfrm>
            <a:off x="609600" y="1600201"/>
            <a:ext cx="10972800" cy="3923907"/>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10916238" y="6095853"/>
            <a:ext cx="1203487" cy="365125"/>
          </a:xfrm>
          <a:prstGeom prst="rect">
            <a:avLst/>
          </a:prstGeom>
        </p:spPr>
        <p:txBody>
          <a:bodyPr/>
          <a:lstStyle>
            <a:lvl1pPr>
              <a:defRPr>
                <a:solidFill>
                  <a:schemeClr val="bg1"/>
                </a:solidFill>
              </a:defRPr>
            </a:lvl1pPr>
          </a:lstStyle>
          <a:p>
            <a:r>
              <a:rPr lang="en-US" dirty="0"/>
              <a:t>Module 2</a:t>
            </a:r>
          </a:p>
        </p:txBody>
      </p:sp>
      <p:sp>
        <p:nvSpPr>
          <p:cNvPr id="6" name="Slide Number Placeholder 5"/>
          <p:cNvSpPr>
            <a:spLocks noGrp="1"/>
          </p:cNvSpPr>
          <p:nvPr>
            <p:ph type="sldNum" sz="quarter" idx="12"/>
          </p:nvPr>
        </p:nvSpPr>
        <p:spPr>
          <a:xfrm>
            <a:off x="11283884" y="6460978"/>
            <a:ext cx="835841" cy="389183"/>
          </a:xfrm>
          <a:prstGeom prst="rect">
            <a:avLst/>
          </a:prstGeom>
        </p:spPr>
        <p:txBody>
          <a:bodyPr/>
          <a:lstStyle>
            <a:lvl1pPr>
              <a:defRPr>
                <a:solidFill>
                  <a:schemeClr val="bg1"/>
                </a:solidFill>
              </a:defRPr>
            </a:lvl1pPr>
          </a:lstStyle>
          <a:p>
            <a:fld id="{1E1906E7-A341-F64A-82D4-7221B283D03F}" type="slidenum">
              <a:rPr lang="en-US" smtClean="0"/>
              <a:pPr/>
              <a:t>‹#›</a:t>
            </a:fld>
            <a:endParaRPr lang="en-US" dirty="0"/>
          </a:p>
        </p:txBody>
      </p:sp>
    </p:spTree>
    <p:extLst>
      <p:ext uri="{BB962C8B-B14F-4D97-AF65-F5344CB8AC3E}">
        <p14:creationId xmlns:p14="http://schemas.microsoft.com/office/powerpoint/2010/main" val="21938639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r>
              <a:rPr lang="en-US"/>
              <a:t>Module 1</a:t>
            </a:r>
            <a:endParaRPr lang="en-US" dirty="0"/>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fld id="{1E1906E7-A341-F64A-82D4-7221B283D03F}" type="slidenum">
              <a:rPr lang="en-US" smtClean="0"/>
              <a:t>‹#›</a:t>
            </a:fld>
            <a:endParaRPr lang="en-US"/>
          </a:p>
        </p:txBody>
      </p:sp>
    </p:spTree>
    <p:extLst>
      <p:ext uri="{BB962C8B-B14F-4D97-AF65-F5344CB8AC3E}">
        <p14:creationId xmlns:p14="http://schemas.microsoft.com/office/powerpoint/2010/main" val="2409911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r>
              <a:rPr lang="en-US"/>
              <a:t>Module 1</a:t>
            </a:r>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737600" y="6356351"/>
            <a:ext cx="2844800" cy="365125"/>
          </a:xfrm>
          <a:prstGeom prst="rect">
            <a:avLst/>
          </a:prstGeom>
        </p:spPr>
        <p:txBody>
          <a:bodyPr/>
          <a:lstStyle/>
          <a:p>
            <a:fld id="{1E1906E7-A341-F64A-82D4-7221B283D03F}" type="slidenum">
              <a:rPr lang="en-US" smtClean="0"/>
              <a:t>‹#›</a:t>
            </a:fld>
            <a:endParaRPr lang="en-US"/>
          </a:p>
        </p:txBody>
      </p:sp>
    </p:spTree>
    <p:extLst>
      <p:ext uri="{BB962C8B-B14F-4D97-AF65-F5344CB8AC3E}">
        <p14:creationId xmlns:p14="http://schemas.microsoft.com/office/powerpoint/2010/main" val="40971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609600" y="6356351"/>
            <a:ext cx="2844800" cy="365125"/>
          </a:xfrm>
          <a:prstGeom prst="rect">
            <a:avLst/>
          </a:prstGeom>
        </p:spPr>
        <p:txBody>
          <a:bodyPr/>
          <a:lstStyle/>
          <a:p>
            <a:r>
              <a:rPr lang="en-US"/>
              <a:t>Module 1</a:t>
            </a:r>
          </a:p>
        </p:txBody>
      </p:sp>
      <p:sp>
        <p:nvSpPr>
          <p:cNvPr id="8" name="Footer Placeholder 7"/>
          <p:cNvSpPr>
            <a:spLocks noGrp="1"/>
          </p:cNvSpPr>
          <p:nvPr>
            <p:ph type="ftr" sz="quarter" idx="11"/>
          </p:nvPr>
        </p:nvSpPr>
        <p:spPr>
          <a:xfrm>
            <a:off x="4165600" y="6356351"/>
            <a:ext cx="38608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8737600" y="6356351"/>
            <a:ext cx="2844800" cy="365125"/>
          </a:xfrm>
          <a:prstGeom prst="rect">
            <a:avLst/>
          </a:prstGeom>
        </p:spPr>
        <p:txBody>
          <a:bodyPr/>
          <a:lstStyle/>
          <a:p>
            <a:fld id="{1E1906E7-A341-F64A-82D4-7221B283D03F}" type="slidenum">
              <a:rPr lang="en-US" smtClean="0"/>
              <a:t>‹#›</a:t>
            </a:fld>
            <a:endParaRPr lang="en-US"/>
          </a:p>
        </p:txBody>
      </p:sp>
    </p:spTree>
    <p:extLst>
      <p:ext uri="{BB962C8B-B14F-4D97-AF65-F5344CB8AC3E}">
        <p14:creationId xmlns:p14="http://schemas.microsoft.com/office/powerpoint/2010/main" val="38079541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8737600" y="5903864"/>
            <a:ext cx="2844800" cy="365125"/>
          </a:xfrm>
          <a:prstGeom prst="rect">
            <a:avLst/>
          </a:prstGeom>
        </p:spPr>
        <p:txBody>
          <a:bodyPr/>
          <a:lstStyle>
            <a:lvl1pPr>
              <a:defRPr>
                <a:solidFill>
                  <a:schemeClr val="bg1"/>
                </a:solidFill>
              </a:defRPr>
            </a:lvl1pPr>
          </a:lstStyle>
          <a:p>
            <a:r>
              <a:rPr lang="en-US"/>
              <a:t>Module 1</a:t>
            </a:r>
            <a:endParaRPr lang="en-US" dirty="0"/>
          </a:p>
        </p:txBody>
      </p:sp>
      <p:sp>
        <p:nvSpPr>
          <p:cNvPr id="4" name="Footer Placeholder 3"/>
          <p:cNvSpPr>
            <a:spLocks noGrp="1"/>
          </p:cNvSpPr>
          <p:nvPr>
            <p:ph type="ftr" sz="quarter" idx="11"/>
          </p:nvPr>
        </p:nvSpPr>
        <p:spPr>
          <a:xfrm>
            <a:off x="4165600" y="6356351"/>
            <a:ext cx="38608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8737600" y="6356351"/>
            <a:ext cx="2844800" cy="365125"/>
          </a:xfrm>
          <a:prstGeom prst="rect">
            <a:avLst/>
          </a:prstGeom>
        </p:spPr>
        <p:txBody>
          <a:bodyPr/>
          <a:lstStyle>
            <a:lvl1pPr>
              <a:defRPr>
                <a:solidFill>
                  <a:schemeClr val="bg1"/>
                </a:solidFill>
              </a:defRPr>
            </a:lvl1pPr>
          </a:lstStyle>
          <a:p>
            <a:fld id="{1E1906E7-A341-F64A-82D4-7221B283D03F}" type="slidenum">
              <a:rPr lang="en-US" smtClean="0"/>
              <a:pPr/>
              <a:t>‹#›</a:t>
            </a:fld>
            <a:endParaRPr lang="en-US" dirty="0"/>
          </a:p>
        </p:txBody>
      </p:sp>
    </p:spTree>
    <p:extLst>
      <p:ext uri="{BB962C8B-B14F-4D97-AF65-F5344CB8AC3E}">
        <p14:creationId xmlns:p14="http://schemas.microsoft.com/office/powerpoint/2010/main" val="30293198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737600" y="5866157"/>
            <a:ext cx="2844800" cy="365125"/>
          </a:xfrm>
          <a:prstGeom prst="rect">
            <a:avLst/>
          </a:prstGeom>
        </p:spPr>
        <p:txBody>
          <a:bodyPr/>
          <a:lstStyle>
            <a:lvl1pPr>
              <a:defRPr>
                <a:solidFill>
                  <a:schemeClr val="bg1"/>
                </a:solidFill>
              </a:defRPr>
            </a:lvl1pPr>
          </a:lstStyle>
          <a:p>
            <a:r>
              <a:rPr lang="en-US"/>
              <a:t>Module 1</a:t>
            </a:r>
            <a:endParaRPr lang="en-US" dirty="0"/>
          </a:p>
        </p:txBody>
      </p:sp>
      <p:sp>
        <p:nvSpPr>
          <p:cNvPr id="3" name="Footer Placeholder 2"/>
          <p:cNvSpPr>
            <a:spLocks noGrp="1"/>
          </p:cNvSpPr>
          <p:nvPr>
            <p:ph type="ftr" sz="quarter" idx="11"/>
          </p:nvPr>
        </p:nvSpPr>
        <p:spPr>
          <a:xfrm>
            <a:off x="4165600" y="6356351"/>
            <a:ext cx="3860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8737600" y="6356351"/>
            <a:ext cx="2844800" cy="365125"/>
          </a:xfrm>
          <a:prstGeom prst="rect">
            <a:avLst/>
          </a:prstGeom>
        </p:spPr>
        <p:txBody>
          <a:bodyPr/>
          <a:lstStyle>
            <a:lvl1pPr>
              <a:defRPr>
                <a:solidFill>
                  <a:schemeClr val="bg1"/>
                </a:solidFill>
              </a:defRPr>
            </a:lvl1pPr>
          </a:lstStyle>
          <a:p>
            <a:fld id="{1E1906E7-A341-F64A-82D4-7221B283D03F}" type="slidenum">
              <a:rPr lang="en-US" smtClean="0"/>
              <a:pPr/>
              <a:t>‹#›</a:t>
            </a:fld>
            <a:endParaRPr lang="en-US" dirty="0"/>
          </a:p>
        </p:txBody>
      </p:sp>
    </p:spTree>
    <p:extLst>
      <p:ext uri="{BB962C8B-B14F-4D97-AF65-F5344CB8AC3E}">
        <p14:creationId xmlns:p14="http://schemas.microsoft.com/office/powerpoint/2010/main" val="140925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r>
              <a:rPr lang="en-US"/>
              <a:t>Module 1</a:t>
            </a:r>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737600" y="6356351"/>
            <a:ext cx="2844800" cy="365125"/>
          </a:xfrm>
          <a:prstGeom prst="rect">
            <a:avLst/>
          </a:prstGeom>
        </p:spPr>
        <p:txBody>
          <a:bodyPr/>
          <a:lstStyle/>
          <a:p>
            <a:fld id="{1E1906E7-A341-F64A-82D4-7221B283D03F}" type="slidenum">
              <a:rPr lang="en-US" smtClean="0"/>
              <a:t>‹#›</a:t>
            </a:fld>
            <a:endParaRPr lang="en-US"/>
          </a:p>
        </p:txBody>
      </p:sp>
    </p:spTree>
    <p:extLst>
      <p:ext uri="{BB962C8B-B14F-4D97-AF65-F5344CB8AC3E}">
        <p14:creationId xmlns:p14="http://schemas.microsoft.com/office/powerpoint/2010/main" val="1637634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2389717" y="5367338"/>
            <a:ext cx="73152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r>
              <a:rPr lang="en-US"/>
              <a:t>Module 1</a:t>
            </a:r>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737600" y="6356351"/>
            <a:ext cx="2844800" cy="365125"/>
          </a:xfrm>
          <a:prstGeom prst="rect">
            <a:avLst/>
          </a:prstGeom>
        </p:spPr>
        <p:txBody>
          <a:bodyPr/>
          <a:lstStyle/>
          <a:p>
            <a:fld id="{1E1906E7-A341-F64A-82D4-7221B283D03F}" type="slidenum">
              <a:rPr lang="en-US" smtClean="0"/>
              <a:t>‹#›</a:t>
            </a:fld>
            <a:endParaRPr lang="en-US"/>
          </a:p>
        </p:txBody>
      </p:sp>
    </p:spTree>
    <p:extLst>
      <p:ext uri="{BB962C8B-B14F-4D97-AF65-F5344CB8AC3E}">
        <p14:creationId xmlns:p14="http://schemas.microsoft.com/office/powerpoint/2010/main" val="31674627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5995447"/>
            <a:ext cx="12192000" cy="85793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800">
              <a:solidFill>
                <a:schemeClr val="tx1"/>
              </a:solidFill>
            </a:endParaRPr>
          </a:p>
        </p:txBody>
      </p:sp>
      <p:pic>
        <p:nvPicPr>
          <p:cNvPr id="8" name="Picture 7" descr="SDSU-FCBA-HZ-3C-REV.pn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75414" y="6051488"/>
            <a:ext cx="3505472" cy="806512"/>
          </a:xfrm>
          <a:prstGeom prst="rect">
            <a:avLst/>
          </a:prstGeom>
        </p:spPr>
      </p:pic>
      <p:cxnSp>
        <p:nvCxnSpPr>
          <p:cNvPr id="9" name="Straight Connector 8"/>
          <p:cNvCxnSpPr/>
          <p:nvPr userDrawn="1"/>
        </p:nvCxnSpPr>
        <p:spPr>
          <a:xfrm flipV="1">
            <a:off x="914400" y="905841"/>
            <a:ext cx="10363200" cy="9339"/>
          </a:xfrm>
          <a:prstGeom prst="line">
            <a:avLst/>
          </a:prstGeom>
          <a:ln w="38100" cmpd="sng">
            <a:solidFill>
              <a:srgbClr val="9E0926"/>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9342497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1416951"/>
            <a:ext cx="7772400" cy="1470025"/>
          </a:xfrm>
        </p:spPr>
        <p:txBody>
          <a:bodyPr/>
          <a:lstStyle/>
          <a:p>
            <a:r>
              <a:rPr lang="en-US" dirty="0"/>
              <a:t>ACCTG 325</a:t>
            </a:r>
            <a:br>
              <a:rPr lang="en-US" dirty="0"/>
            </a:br>
            <a:r>
              <a:rPr lang="en-US" dirty="0"/>
              <a:t>Video T4A</a:t>
            </a:r>
          </a:p>
        </p:txBody>
      </p:sp>
      <p:sp>
        <p:nvSpPr>
          <p:cNvPr id="3" name="Subtitle 2"/>
          <p:cNvSpPr>
            <a:spLocks noGrp="1"/>
          </p:cNvSpPr>
          <p:nvPr>
            <p:ph type="subTitle" idx="1"/>
          </p:nvPr>
        </p:nvSpPr>
        <p:spPr>
          <a:xfrm>
            <a:off x="2895600" y="3111100"/>
            <a:ext cx="6400800" cy="1752600"/>
          </a:xfrm>
        </p:spPr>
        <p:txBody>
          <a:bodyPr/>
          <a:lstStyle/>
          <a:p>
            <a:r>
              <a:rPr lang="en-US" dirty="0"/>
              <a:t>Evasion versus Avoidance</a:t>
            </a:r>
          </a:p>
        </p:txBody>
      </p:sp>
      <p:cxnSp>
        <p:nvCxnSpPr>
          <p:cNvPr id="6" name="Straight Connector 5"/>
          <p:cNvCxnSpPr/>
          <p:nvPr/>
        </p:nvCxnSpPr>
        <p:spPr>
          <a:xfrm flipV="1">
            <a:off x="2209800" y="905841"/>
            <a:ext cx="7772400" cy="9339"/>
          </a:xfrm>
          <a:prstGeom prst="line">
            <a:avLst/>
          </a:prstGeom>
          <a:ln w="38100" cmpd="sng">
            <a:solidFill>
              <a:srgbClr val="9E0926"/>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4346244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68E92E-3357-4E6B-B12A-0A58FC17BFBA}"/>
              </a:ext>
            </a:extLst>
          </p:cNvPr>
          <p:cNvSpPr>
            <a:spLocks noGrp="1"/>
          </p:cNvSpPr>
          <p:nvPr>
            <p:ph type="title"/>
          </p:nvPr>
        </p:nvSpPr>
        <p:spPr/>
        <p:txBody>
          <a:bodyPr/>
          <a:lstStyle/>
          <a:p>
            <a:r>
              <a:rPr lang="en-US" dirty="0"/>
              <a:t>Avoidance v Evasion</a:t>
            </a:r>
          </a:p>
        </p:txBody>
      </p:sp>
      <p:sp>
        <p:nvSpPr>
          <p:cNvPr id="3" name="Content Placeholder 2">
            <a:extLst>
              <a:ext uri="{FF2B5EF4-FFF2-40B4-BE49-F238E27FC236}">
                <a16:creationId xmlns:a16="http://schemas.microsoft.com/office/drawing/2014/main" id="{DE453808-9671-45BC-9CA0-A7B127D6C87E}"/>
              </a:ext>
            </a:extLst>
          </p:cNvPr>
          <p:cNvSpPr>
            <a:spLocks noGrp="1"/>
          </p:cNvSpPr>
          <p:nvPr>
            <p:ph idx="1"/>
          </p:nvPr>
        </p:nvSpPr>
        <p:spPr/>
        <p:txBody>
          <a:bodyPr/>
          <a:lstStyle/>
          <a:p>
            <a:r>
              <a:rPr lang="en-US" dirty="0"/>
              <a:t>In 1947, Justice Learned hand said the following:</a:t>
            </a:r>
          </a:p>
          <a:p>
            <a:pPr lvl="1"/>
            <a:r>
              <a:rPr lang="en-US" dirty="0"/>
              <a:t>Over and over again courts have said that there is nothing sinister in so arranging one’s affairs as to keep taxes as low as possible.  Everybody does so, rich or poor, and all do right, for nobody owes any public duty to pay more than the law demands.</a:t>
            </a:r>
          </a:p>
          <a:p>
            <a:pPr lvl="1"/>
            <a:r>
              <a:rPr lang="en-US" dirty="0"/>
              <a:t>This is the legal standard</a:t>
            </a:r>
          </a:p>
        </p:txBody>
      </p:sp>
      <p:sp>
        <p:nvSpPr>
          <p:cNvPr id="4" name="Date Placeholder 3">
            <a:extLst>
              <a:ext uri="{FF2B5EF4-FFF2-40B4-BE49-F238E27FC236}">
                <a16:creationId xmlns:a16="http://schemas.microsoft.com/office/drawing/2014/main" id="{ECE73773-5326-44EA-AC65-75F5F476E309}"/>
              </a:ext>
            </a:extLst>
          </p:cNvPr>
          <p:cNvSpPr>
            <a:spLocks noGrp="1"/>
          </p:cNvSpPr>
          <p:nvPr>
            <p:ph type="dt" sz="half" idx="10"/>
          </p:nvPr>
        </p:nvSpPr>
        <p:spPr/>
        <p:txBody>
          <a:bodyPr/>
          <a:lstStyle/>
          <a:p>
            <a:r>
              <a:rPr lang="en-US"/>
              <a:t>Module 2</a:t>
            </a:r>
            <a:endParaRPr lang="en-US" dirty="0"/>
          </a:p>
        </p:txBody>
      </p:sp>
      <p:sp>
        <p:nvSpPr>
          <p:cNvPr id="5" name="Slide Number Placeholder 4">
            <a:extLst>
              <a:ext uri="{FF2B5EF4-FFF2-40B4-BE49-F238E27FC236}">
                <a16:creationId xmlns:a16="http://schemas.microsoft.com/office/drawing/2014/main" id="{DBA81914-BE09-4720-A7FC-B21A391BE084}"/>
              </a:ext>
            </a:extLst>
          </p:cNvPr>
          <p:cNvSpPr>
            <a:spLocks noGrp="1"/>
          </p:cNvSpPr>
          <p:nvPr>
            <p:ph type="sldNum" sz="quarter" idx="12"/>
          </p:nvPr>
        </p:nvSpPr>
        <p:spPr/>
        <p:txBody>
          <a:bodyPr/>
          <a:lstStyle/>
          <a:p>
            <a:fld id="{1E1906E7-A341-F64A-82D4-7221B283D03F}" type="slidenum">
              <a:rPr lang="en-US" smtClean="0"/>
              <a:pPr/>
              <a:t>2</a:t>
            </a:fld>
            <a:endParaRPr lang="en-US" dirty="0"/>
          </a:p>
        </p:txBody>
      </p:sp>
    </p:spTree>
    <p:extLst>
      <p:ext uri="{BB962C8B-B14F-4D97-AF65-F5344CB8AC3E}">
        <p14:creationId xmlns:p14="http://schemas.microsoft.com/office/powerpoint/2010/main" val="12000174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8E6453-5B5C-4A74-AEE4-593AC87ADF84}"/>
              </a:ext>
            </a:extLst>
          </p:cNvPr>
          <p:cNvSpPr>
            <a:spLocks noGrp="1"/>
          </p:cNvSpPr>
          <p:nvPr>
            <p:ph type="title"/>
          </p:nvPr>
        </p:nvSpPr>
        <p:spPr/>
        <p:txBody>
          <a:bodyPr/>
          <a:lstStyle/>
          <a:p>
            <a:r>
              <a:rPr lang="en-US" dirty="0"/>
              <a:t>Avoidance v Evasion</a:t>
            </a:r>
          </a:p>
        </p:txBody>
      </p:sp>
      <p:sp>
        <p:nvSpPr>
          <p:cNvPr id="3" name="Content Placeholder 2">
            <a:extLst>
              <a:ext uri="{FF2B5EF4-FFF2-40B4-BE49-F238E27FC236}">
                <a16:creationId xmlns:a16="http://schemas.microsoft.com/office/drawing/2014/main" id="{4BE4378E-E06B-4981-8D59-3C3C564BBF63}"/>
              </a:ext>
            </a:extLst>
          </p:cNvPr>
          <p:cNvSpPr>
            <a:spLocks noGrp="1"/>
          </p:cNvSpPr>
          <p:nvPr>
            <p:ph idx="1"/>
          </p:nvPr>
        </p:nvSpPr>
        <p:spPr>
          <a:xfrm>
            <a:off x="198783" y="904461"/>
            <a:ext cx="11738113" cy="4619648"/>
          </a:xfrm>
        </p:spPr>
        <p:txBody>
          <a:bodyPr/>
          <a:lstStyle/>
          <a:p>
            <a:r>
              <a:rPr lang="en-US" dirty="0"/>
              <a:t>Public standard does not always agree</a:t>
            </a:r>
          </a:p>
          <a:p>
            <a:pPr lvl="1"/>
            <a:r>
              <a:rPr lang="en-US" dirty="0"/>
              <a:t>Global firms such as Starbucks, Google, and Amazon have come under fire for avoiding paying tax on their British sales.  There seems to be a growing culture of naming and shaming companies.”</a:t>
            </a:r>
          </a:p>
          <a:p>
            <a:pPr lvl="3" indent="-4572000"/>
            <a:r>
              <a:rPr lang="en-US" dirty="0"/>
              <a:t>BBC News May 21, 2013</a:t>
            </a:r>
          </a:p>
          <a:p>
            <a:pPr lvl="1" indent="-365760"/>
            <a:r>
              <a:rPr lang="en-US" dirty="0"/>
              <a:t>The idea that any company would choose to pay more than it legally needs to seems extraordinary on the surface.  But that is exactly what happened in Britain in 2013, when Starbucks unexpectedly decided voluntarily to pay $38 million in taxes</a:t>
            </a:r>
          </a:p>
          <a:p>
            <a:pPr lvl="3" indent="-4572000"/>
            <a:r>
              <a:rPr lang="en-US" dirty="0"/>
              <a:t>Sydney Morning Herald Apr 8, 2015</a:t>
            </a:r>
          </a:p>
          <a:p>
            <a:pPr lvl="1"/>
            <a:r>
              <a:rPr lang="en-US" dirty="0"/>
              <a:t>When the economy is bad, increased pressure on “paying your fair share”</a:t>
            </a:r>
          </a:p>
        </p:txBody>
      </p:sp>
      <p:sp>
        <p:nvSpPr>
          <p:cNvPr id="4" name="Date Placeholder 3">
            <a:extLst>
              <a:ext uri="{FF2B5EF4-FFF2-40B4-BE49-F238E27FC236}">
                <a16:creationId xmlns:a16="http://schemas.microsoft.com/office/drawing/2014/main" id="{433B0E00-CF0A-4175-ADCE-177F8900B356}"/>
              </a:ext>
            </a:extLst>
          </p:cNvPr>
          <p:cNvSpPr>
            <a:spLocks noGrp="1"/>
          </p:cNvSpPr>
          <p:nvPr>
            <p:ph type="dt" sz="half" idx="10"/>
          </p:nvPr>
        </p:nvSpPr>
        <p:spPr/>
        <p:txBody>
          <a:bodyPr/>
          <a:lstStyle/>
          <a:p>
            <a:r>
              <a:rPr lang="en-US"/>
              <a:t>Module 2</a:t>
            </a:r>
            <a:endParaRPr lang="en-US" dirty="0"/>
          </a:p>
        </p:txBody>
      </p:sp>
      <p:sp>
        <p:nvSpPr>
          <p:cNvPr id="5" name="Slide Number Placeholder 4">
            <a:extLst>
              <a:ext uri="{FF2B5EF4-FFF2-40B4-BE49-F238E27FC236}">
                <a16:creationId xmlns:a16="http://schemas.microsoft.com/office/drawing/2014/main" id="{1D45E93D-2949-4396-B059-30E7C8368480}"/>
              </a:ext>
            </a:extLst>
          </p:cNvPr>
          <p:cNvSpPr>
            <a:spLocks noGrp="1"/>
          </p:cNvSpPr>
          <p:nvPr>
            <p:ph type="sldNum" sz="quarter" idx="12"/>
          </p:nvPr>
        </p:nvSpPr>
        <p:spPr/>
        <p:txBody>
          <a:bodyPr/>
          <a:lstStyle/>
          <a:p>
            <a:fld id="{1E1906E7-A341-F64A-82D4-7221B283D03F}" type="slidenum">
              <a:rPr lang="en-US" smtClean="0"/>
              <a:pPr/>
              <a:t>3</a:t>
            </a:fld>
            <a:endParaRPr lang="en-US" dirty="0"/>
          </a:p>
        </p:txBody>
      </p:sp>
    </p:spTree>
    <p:extLst>
      <p:ext uri="{BB962C8B-B14F-4D97-AF65-F5344CB8AC3E}">
        <p14:creationId xmlns:p14="http://schemas.microsoft.com/office/powerpoint/2010/main" val="27804668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6B44E6-AE51-4A88-99C0-98DEB2D5997F}"/>
              </a:ext>
            </a:extLst>
          </p:cNvPr>
          <p:cNvSpPr>
            <a:spLocks noGrp="1"/>
          </p:cNvSpPr>
          <p:nvPr>
            <p:ph type="title"/>
          </p:nvPr>
        </p:nvSpPr>
        <p:spPr/>
        <p:txBody>
          <a:bodyPr/>
          <a:lstStyle/>
          <a:p>
            <a:r>
              <a:rPr lang="en-US" dirty="0"/>
              <a:t>Avoidance v Evasion</a:t>
            </a:r>
          </a:p>
        </p:txBody>
      </p:sp>
      <p:sp>
        <p:nvSpPr>
          <p:cNvPr id="3" name="Content Placeholder 2">
            <a:extLst>
              <a:ext uri="{FF2B5EF4-FFF2-40B4-BE49-F238E27FC236}">
                <a16:creationId xmlns:a16="http://schemas.microsoft.com/office/drawing/2014/main" id="{A7A44DDA-1C65-4780-BEF8-B36633A90B27}"/>
              </a:ext>
            </a:extLst>
          </p:cNvPr>
          <p:cNvSpPr>
            <a:spLocks noGrp="1"/>
          </p:cNvSpPr>
          <p:nvPr>
            <p:ph idx="1"/>
          </p:nvPr>
        </p:nvSpPr>
        <p:spPr/>
        <p:txBody>
          <a:bodyPr/>
          <a:lstStyle/>
          <a:p>
            <a:r>
              <a:rPr lang="en-US" dirty="0"/>
              <a:t>The “tax shaming” movement did not take as strong hold in the US</a:t>
            </a:r>
          </a:p>
          <a:p>
            <a:pPr lvl="1"/>
            <a:r>
              <a:rPr lang="en-US" dirty="0"/>
              <a:t>Occasional calls from activists on corporations not paying tax but US mentality is more like Judge Hand</a:t>
            </a:r>
          </a:p>
          <a:p>
            <a:pPr lvl="1"/>
            <a:r>
              <a:rPr lang="en-US" dirty="0"/>
              <a:t>We also did not suffer at the hands of austerity as did the UK</a:t>
            </a:r>
          </a:p>
        </p:txBody>
      </p:sp>
      <p:sp>
        <p:nvSpPr>
          <p:cNvPr id="4" name="Date Placeholder 3">
            <a:extLst>
              <a:ext uri="{FF2B5EF4-FFF2-40B4-BE49-F238E27FC236}">
                <a16:creationId xmlns:a16="http://schemas.microsoft.com/office/drawing/2014/main" id="{2AD02767-EFC8-4D3B-A963-A53B78A2CF68}"/>
              </a:ext>
            </a:extLst>
          </p:cNvPr>
          <p:cNvSpPr>
            <a:spLocks noGrp="1"/>
          </p:cNvSpPr>
          <p:nvPr>
            <p:ph type="dt" sz="half" idx="10"/>
          </p:nvPr>
        </p:nvSpPr>
        <p:spPr/>
        <p:txBody>
          <a:bodyPr/>
          <a:lstStyle/>
          <a:p>
            <a:r>
              <a:rPr lang="en-US"/>
              <a:t>Module 2</a:t>
            </a:r>
            <a:endParaRPr lang="en-US" dirty="0"/>
          </a:p>
        </p:txBody>
      </p:sp>
      <p:sp>
        <p:nvSpPr>
          <p:cNvPr id="5" name="Slide Number Placeholder 4">
            <a:extLst>
              <a:ext uri="{FF2B5EF4-FFF2-40B4-BE49-F238E27FC236}">
                <a16:creationId xmlns:a16="http://schemas.microsoft.com/office/drawing/2014/main" id="{FF16A121-BFC7-468F-AFD3-957886D4FCB4}"/>
              </a:ext>
            </a:extLst>
          </p:cNvPr>
          <p:cNvSpPr>
            <a:spLocks noGrp="1"/>
          </p:cNvSpPr>
          <p:nvPr>
            <p:ph type="sldNum" sz="quarter" idx="12"/>
          </p:nvPr>
        </p:nvSpPr>
        <p:spPr/>
        <p:txBody>
          <a:bodyPr/>
          <a:lstStyle/>
          <a:p>
            <a:fld id="{1E1906E7-A341-F64A-82D4-7221B283D03F}" type="slidenum">
              <a:rPr lang="en-US" smtClean="0"/>
              <a:pPr/>
              <a:t>4</a:t>
            </a:fld>
            <a:endParaRPr lang="en-US" dirty="0"/>
          </a:p>
        </p:txBody>
      </p:sp>
    </p:spTree>
    <p:extLst>
      <p:ext uri="{BB962C8B-B14F-4D97-AF65-F5344CB8AC3E}">
        <p14:creationId xmlns:p14="http://schemas.microsoft.com/office/powerpoint/2010/main" val="14635962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0D5C24-FCB8-4B83-8A09-0B6940C7B049}"/>
              </a:ext>
            </a:extLst>
          </p:cNvPr>
          <p:cNvSpPr>
            <a:spLocks noGrp="1"/>
          </p:cNvSpPr>
          <p:nvPr>
            <p:ph type="title"/>
          </p:nvPr>
        </p:nvSpPr>
        <p:spPr/>
        <p:txBody>
          <a:bodyPr/>
          <a:lstStyle/>
          <a:p>
            <a:r>
              <a:rPr lang="en-US" dirty="0"/>
              <a:t>Avoidance v Evasion</a:t>
            </a:r>
          </a:p>
        </p:txBody>
      </p:sp>
      <p:sp>
        <p:nvSpPr>
          <p:cNvPr id="3" name="Content Placeholder 2">
            <a:extLst>
              <a:ext uri="{FF2B5EF4-FFF2-40B4-BE49-F238E27FC236}">
                <a16:creationId xmlns:a16="http://schemas.microsoft.com/office/drawing/2014/main" id="{2E38E050-9D65-41FF-BE69-96CDE18735EA}"/>
              </a:ext>
            </a:extLst>
          </p:cNvPr>
          <p:cNvSpPr>
            <a:spLocks noGrp="1"/>
          </p:cNvSpPr>
          <p:nvPr>
            <p:ph idx="1"/>
          </p:nvPr>
        </p:nvSpPr>
        <p:spPr>
          <a:xfrm>
            <a:off x="609600" y="1252331"/>
            <a:ext cx="10972800" cy="4271778"/>
          </a:xfrm>
        </p:spPr>
        <p:txBody>
          <a:bodyPr/>
          <a:lstStyle/>
          <a:p>
            <a:r>
              <a:rPr lang="en-US" dirty="0"/>
              <a:t>Pay for the parking for the CEO as a nontaxable fringe benefit</a:t>
            </a:r>
          </a:p>
          <a:p>
            <a:pPr lvl="1"/>
            <a:r>
              <a:rPr lang="en-US" dirty="0"/>
              <a:t>Avoidance</a:t>
            </a:r>
          </a:p>
          <a:p>
            <a:r>
              <a:rPr lang="en-US" dirty="0"/>
              <a:t>Pay the CEO in unreported cash</a:t>
            </a:r>
          </a:p>
          <a:p>
            <a:pPr lvl="1"/>
            <a:r>
              <a:rPr lang="en-US" dirty="0"/>
              <a:t>Evasion</a:t>
            </a:r>
          </a:p>
        </p:txBody>
      </p:sp>
      <p:sp>
        <p:nvSpPr>
          <p:cNvPr id="4" name="Date Placeholder 3">
            <a:extLst>
              <a:ext uri="{FF2B5EF4-FFF2-40B4-BE49-F238E27FC236}">
                <a16:creationId xmlns:a16="http://schemas.microsoft.com/office/drawing/2014/main" id="{ED5EB64E-1CC0-4F21-884D-A84FDC558BD9}"/>
              </a:ext>
            </a:extLst>
          </p:cNvPr>
          <p:cNvSpPr>
            <a:spLocks noGrp="1"/>
          </p:cNvSpPr>
          <p:nvPr>
            <p:ph type="dt" sz="half" idx="10"/>
          </p:nvPr>
        </p:nvSpPr>
        <p:spPr/>
        <p:txBody>
          <a:bodyPr/>
          <a:lstStyle/>
          <a:p>
            <a:r>
              <a:rPr lang="en-US"/>
              <a:t>Module 2</a:t>
            </a:r>
            <a:endParaRPr lang="en-US" dirty="0"/>
          </a:p>
        </p:txBody>
      </p:sp>
      <p:sp>
        <p:nvSpPr>
          <p:cNvPr id="5" name="Slide Number Placeholder 4">
            <a:extLst>
              <a:ext uri="{FF2B5EF4-FFF2-40B4-BE49-F238E27FC236}">
                <a16:creationId xmlns:a16="http://schemas.microsoft.com/office/drawing/2014/main" id="{BB67599A-82A9-40E3-ADB9-A356B1771614}"/>
              </a:ext>
            </a:extLst>
          </p:cNvPr>
          <p:cNvSpPr>
            <a:spLocks noGrp="1"/>
          </p:cNvSpPr>
          <p:nvPr>
            <p:ph type="sldNum" sz="quarter" idx="12"/>
          </p:nvPr>
        </p:nvSpPr>
        <p:spPr/>
        <p:txBody>
          <a:bodyPr/>
          <a:lstStyle/>
          <a:p>
            <a:fld id="{1E1906E7-A341-F64A-82D4-7221B283D03F}" type="slidenum">
              <a:rPr lang="en-US" smtClean="0"/>
              <a:pPr/>
              <a:t>5</a:t>
            </a:fld>
            <a:endParaRPr lang="en-US" dirty="0"/>
          </a:p>
        </p:txBody>
      </p:sp>
    </p:spTree>
    <p:extLst>
      <p:ext uri="{BB962C8B-B14F-4D97-AF65-F5344CB8AC3E}">
        <p14:creationId xmlns:p14="http://schemas.microsoft.com/office/powerpoint/2010/main" val="217632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CBB030-8A02-4AB3-9C13-7EED56A294A9}"/>
              </a:ext>
            </a:extLst>
          </p:cNvPr>
          <p:cNvSpPr>
            <a:spLocks noGrp="1"/>
          </p:cNvSpPr>
          <p:nvPr>
            <p:ph type="title"/>
          </p:nvPr>
        </p:nvSpPr>
        <p:spPr/>
        <p:txBody>
          <a:bodyPr/>
          <a:lstStyle/>
          <a:p>
            <a:r>
              <a:rPr lang="en-US" dirty="0"/>
              <a:t>Avoidance v Evasion</a:t>
            </a:r>
          </a:p>
        </p:txBody>
      </p:sp>
      <p:sp>
        <p:nvSpPr>
          <p:cNvPr id="3" name="Content Placeholder 2">
            <a:extLst>
              <a:ext uri="{FF2B5EF4-FFF2-40B4-BE49-F238E27FC236}">
                <a16:creationId xmlns:a16="http://schemas.microsoft.com/office/drawing/2014/main" id="{CC5ADBB7-E19C-40F7-A7D2-813EDE8834E7}"/>
              </a:ext>
            </a:extLst>
          </p:cNvPr>
          <p:cNvSpPr>
            <a:spLocks noGrp="1"/>
          </p:cNvSpPr>
          <p:nvPr>
            <p:ph idx="1"/>
          </p:nvPr>
        </p:nvSpPr>
        <p:spPr/>
        <p:txBody>
          <a:bodyPr/>
          <a:lstStyle/>
          <a:p>
            <a:r>
              <a:rPr lang="en-US" dirty="0"/>
              <a:t>End </a:t>
            </a:r>
            <a:r>
              <a:rPr lang="en-US"/>
              <a:t>of Video T4A</a:t>
            </a:r>
          </a:p>
        </p:txBody>
      </p:sp>
      <p:sp>
        <p:nvSpPr>
          <p:cNvPr id="4" name="Date Placeholder 3">
            <a:extLst>
              <a:ext uri="{FF2B5EF4-FFF2-40B4-BE49-F238E27FC236}">
                <a16:creationId xmlns:a16="http://schemas.microsoft.com/office/drawing/2014/main" id="{27A39510-7F4C-420F-B543-B55BE55B17F2}"/>
              </a:ext>
            </a:extLst>
          </p:cNvPr>
          <p:cNvSpPr>
            <a:spLocks noGrp="1"/>
          </p:cNvSpPr>
          <p:nvPr>
            <p:ph type="dt" sz="half" idx="10"/>
          </p:nvPr>
        </p:nvSpPr>
        <p:spPr/>
        <p:txBody>
          <a:bodyPr/>
          <a:lstStyle/>
          <a:p>
            <a:r>
              <a:rPr lang="en-US"/>
              <a:t>Module 2</a:t>
            </a:r>
            <a:endParaRPr lang="en-US" dirty="0"/>
          </a:p>
        </p:txBody>
      </p:sp>
      <p:sp>
        <p:nvSpPr>
          <p:cNvPr id="5" name="Slide Number Placeholder 4">
            <a:extLst>
              <a:ext uri="{FF2B5EF4-FFF2-40B4-BE49-F238E27FC236}">
                <a16:creationId xmlns:a16="http://schemas.microsoft.com/office/drawing/2014/main" id="{633ADB05-0C04-40EB-9754-BC4C39398F4B}"/>
              </a:ext>
            </a:extLst>
          </p:cNvPr>
          <p:cNvSpPr>
            <a:spLocks noGrp="1"/>
          </p:cNvSpPr>
          <p:nvPr>
            <p:ph type="sldNum" sz="quarter" idx="12"/>
          </p:nvPr>
        </p:nvSpPr>
        <p:spPr/>
        <p:txBody>
          <a:bodyPr/>
          <a:lstStyle/>
          <a:p>
            <a:fld id="{1E1906E7-A341-F64A-82D4-7221B283D03F}" type="slidenum">
              <a:rPr lang="en-US" smtClean="0"/>
              <a:pPr/>
              <a:t>6</a:t>
            </a:fld>
            <a:endParaRPr lang="en-US" dirty="0"/>
          </a:p>
        </p:txBody>
      </p:sp>
    </p:spTree>
    <p:extLst>
      <p:ext uri="{BB962C8B-B14F-4D97-AF65-F5344CB8AC3E}">
        <p14:creationId xmlns:p14="http://schemas.microsoft.com/office/powerpoint/2010/main" val="2603611190"/>
      </p:ext>
    </p:extLst>
  </p:cSld>
  <p:clrMapOvr>
    <a:masterClrMapping/>
  </p:clrMapOvr>
</p:sld>
</file>

<file path=ppt/theme/theme1.xml><?xml version="1.0" encoding="utf-8"?>
<a:theme xmlns:a="http://schemas.openxmlformats.org/drawingml/2006/main" name="FCB_templat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FCB_template1.potx</Template>
  <TotalTime>2293</TotalTime>
  <Words>287</Words>
  <Application>Microsoft Office PowerPoint</Application>
  <PresentationFormat>Widescreen</PresentationFormat>
  <Paragraphs>34</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FCB_template1</vt:lpstr>
      <vt:lpstr>ACCTG 325 Video T4A</vt:lpstr>
      <vt:lpstr>Avoidance v Evasion</vt:lpstr>
      <vt:lpstr>Avoidance v Evasion</vt:lpstr>
      <vt:lpstr>Avoidance v Evasion</vt:lpstr>
      <vt:lpstr>Avoidance v Evasion</vt:lpstr>
      <vt:lpstr>Avoidance v Evasion</vt:lpstr>
    </vt:vector>
  </TitlesOfParts>
  <Company>SDSU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Jiong Lee</dc:creator>
  <cp:lastModifiedBy>User</cp:lastModifiedBy>
  <cp:revision>29</cp:revision>
  <dcterms:created xsi:type="dcterms:W3CDTF">2017-02-14T17:27:43Z</dcterms:created>
  <dcterms:modified xsi:type="dcterms:W3CDTF">2018-01-27T18:14:53Z</dcterms:modified>
</cp:coreProperties>
</file>